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99" r:id="rId2"/>
    <p:sldId id="325" r:id="rId3"/>
    <p:sldId id="700" r:id="rId4"/>
    <p:sldId id="326" r:id="rId5"/>
    <p:sldId id="327" r:id="rId6"/>
    <p:sldId id="271" r:id="rId7"/>
    <p:sldId id="750" r:id="rId8"/>
    <p:sldId id="733" r:id="rId9"/>
    <p:sldId id="734" r:id="rId10"/>
    <p:sldId id="751" r:id="rId11"/>
    <p:sldId id="703" r:id="rId12"/>
    <p:sldId id="704" r:id="rId13"/>
    <p:sldId id="752" r:id="rId14"/>
    <p:sldId id="753" r:id="rId15"/>
    <p:sldId id="711" r:id="rId16"/>
    <p:sldId id="706" r:id="rId17"/>
    <p:sldId id="713" r:id="rId18"/>
    <p:sldId id="715" r:id="rId19"/>
    <p:sldId id="729" r:id="rId20"/>
    <p:sldId id="716" r:id="rId21"/>
    <p:sldId id="721" r:id="rId22"/>
    <p:sldId id="71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xaparsec@gmail.com" initials="e" lastIdx="2" clrIdx="0">
    <p:extLst>
      <p:ext uri="{19B8F6BF-5375-455C-9EA6-DF929625EA0E}">
        <p15:presenceInfo xmlns:p15="http://schemas.microsoft.com/office/powerpoint/2012/main" userId="7611c2554c4bc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A94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8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E99-0C00-4AC6-9B56-376A47CDFB27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B14F4-083B-4B6D-A366-311B4851F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994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B1E3A-DE85-49D0-8A40-93095C3177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9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B14F4-083B-4B6D-A366-311B4851FB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8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폰트크기 맞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B14F4-083B-4B6D-A366-311B4851FB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49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B14F4-083B-4B6D-A366-311B4851FB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3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B14F4-083B-4B6D-A366-311B4851FB4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2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9AC22-4050-41B3-9C14-D85B96A65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B710DE-4C9F-43A9-8C19-367894049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2D193-65FF-4208-9C21-44312D0D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FCD89-B981-4099-8B5F-6C881F0E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FDB169-24EF-40AC-8DEE-F583CA4F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26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13246-878E-4EA4-86EB-F6968D34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4A8C13-146D-4599-AE6B-AE03EDC6B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61E38-1B5E-4F77-83FB-8F2B95E5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421E-1A24-4450-9D9B-3AF88191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196E8-36D3-4A1F-A5F6-B0BD0770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8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56FAB-0CF0-4CB9-819F-B4693410B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127FC-6664-420D-84E1-95897D60D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D543F-A35C-478A-AEBC-D7C540EF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4EA5B-AD3A-40C5-ACC5-E296FE4C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8B8EF-DA99-438C-A2C5-AA007C72C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9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113CC-2089-4165-9A1F-5B706A05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12D9C-4465-4F2A-BE34-67B4B467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6E664-DA36-4200-9AF4-386EB975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55ECB-2A5A-4A1A-911E-A1D63EFE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8210A-C55A-4DF9-8ED6-97AB8DD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43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4C96A-4A9F-4319-819A-1392DC98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00F732-437D-4812-8192-66436C391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D3447-09D1-46EB-A4AB-79141AA2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2A20C-AB53-44AA-97F9-F75F02D1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4FF67-D383-4368-957B-5ACBD52D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9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96B0D-EE82-4A4A-9FD5-367B705D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1E62B-85CE-4DA6-A211-F9B725412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5A5CB6-8D47-499A-BDCB-6969A1152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DC5618-6552-4CFE-9B5B-AD261097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1FF3B-2EC6-4862-ACB3-78BDB9D4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344C-8C5A-43A0-9954-57244CE9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0D0BF-5CE3-438B-AC11-ADB2D0CC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561BE-CC11-4E6A-90B5-8603758ED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70FD40-8323-4338-84A8-A7A7503BA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CE2C7A-7368-4AE6-B09B-730656565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D3884-C584-4643-839E-54F3B8E0E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58C95D-C6DB-4FDF-B985-C175E6A6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4C5DA7-1920-4F00-8965-99BDB8BE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9C8ADA-2D89-4ED2-A491-2CB36827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3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2D3D7-941F-49B9-8055-9E45A431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CB59E8-67B2-479A-9841-3C1E0197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EF7077-D12D-45B6-9AB7-FC53FAE0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B8FBD9-AD11-4514-908A-C0DA47FB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8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9BB158-A871-4347-81F8-797B379A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FF3EB2-5A2E-4692-B115-F6D04C1A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856068-35E0-4038-B994-395FCB5F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3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1166E-6222-449A-AD3A-4F2EF441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07FB0-E231-4DAE-AAA1-29C5BEA10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EDAE17-A10D-44EA-A517-53CCFDDE9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880A38-FB15-4E23-A839-FC112899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2F5569-2AA9-4545-8214-5F892580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3234B-7A7F-42F1-9288-4B6D54C9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1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064FD-6C24-44B6-AA2D-A3855356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ACA16C-7C9A-43B5-BF5B-663FA52E1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96ECAC-97FF-4184-B28A-41E96AEA2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0A524D-71EF-4CF0-8125-87B34AFF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85C3-8C59-4D62-BDAB-BF1D9EA4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ED6689-7B77-4483-B961-3C76A859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5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7660D3-2CDE-4E1C-8A63-B9D8A124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C3D3B9-7FA5-40F2-A008-D0B4D70C8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EF9B3-9AD9-47FD-89B2-5AA965425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BF25A-E2FF-41A4-B64A-09B66773635B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22B7D-5F2B-4941-84BF-D0A0AD378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47BB1-73AB-4944-89F9-EFD573E58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08C52-CD7D-470C-948E-C2260CBCE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6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2.png"/><Relationship Id="rId4" Type="http://schemas.openxmlformats.org/officeDocument/2006/relationships/image" Target="../media/image32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3441"/>
          <a:stretch/>
        </p:blipFill>
        <p:spPr>
          <a:xfrm>
            <a:off x="0" y="0"/>
            <a:ext cx="1063525" cy="11210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B98832-55DE-4C1E-926A-82A32172F66E}"/>
              </a:ext>
            </a:extLst>
          </p:cNvPr>
          <p:cNvSpPr/>
          <p:nvPr/>
        </p:nvSpPr>
        <p:spPr>
          <a:xfrm>
            <a:off x="0" y="0"/>
            <a:ext cx="12192000" cy="311267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515671"/>
            <a:ext cx="9144000" cy="582551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Daekyung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 Lee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Heetae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 Kim, Jong-Min Park,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Eun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 Lee*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ea typeface="서울남산체 M" panose="02020503020101020101" pitchFamily="18" charset="-127"/>
              <a:cs typeface="Helvetica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682" y="129885"/>
            <a:ext cx="11217250" cy="2063007"/>
          </a:xfrm>
        </p:spPr>
        <p:txBody>
          <a:bodyPr>
            <a:normAutofit/>
          </a:bodyPr>
          <a:lstStyle/>
          <a:p>
            <a:r>
              <a:rPr lang="it-IT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cs typeface="Arial" panose="020B0604020202020204" pitchFamily="34" charset="0"/>
              </a:rPr>
              <a:t>Teleconnection Phenomena in Climate Network via Sea Surface Temperature Datasets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B2A8A5-C542-4CCF-8C1B-CDDE6FE4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9" name="Shape 1082">
            <a:extLst>
              <a:ext uri="{FF2B5EF4-FFF2-40B4-BE49-F238E27FC236}">
                <a16:creationId xmlns:a16="http://schemas.microsoft.com/office/drawing/2014/main" id="{AD5D1791-648E-DF68-E810-FEB7DDCD5051}"/>
              </a:ext>
            </a:extLst>
          </p:cNvPr>
          <p:cNvSpPr/>
          <p:nvPr/>
        </p:nvSpPr>
        <p:spPr>
          <a:xfrm rot="5400000" flipH="1">
            <a:off x="4994878" y="4412814"/>
            <a:ext cx="881800" cy="136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10" name="Shape 1082">
            <a:extLst>
              <a:ext uri="{FF2B5EF4-FFF2-40B4-BE49-F238E27FC236}">
                <a16:creationId xmlns:a16="http://schemas.microsoft.com/office/drawing/2014/main" id="{E934F190-8AD8-ED7E-884C-2969479FC8B0}"/>
              </a:ext>
            </a:extLst>
          </p:cNvPr>
          <p:cNvSpPr/>
          <p:nvPr/>
        </p:nvSpPr>
        <p:spPr>
          <a:xfrm rot="5400000" flipH="1" flipV="1">
            <a:off x="5933976" y="2606502"/>
            <a:ext cx="1552213" cy="4527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11" name="Shape 1082">
            <a:extLst>
              <a:ext uri="{FF2B5EF4-FFF2-40B4-BE49-F238E27FC236}">
                <a16:creationId xmlns:a16="http://schemas.microsoft.com/office/drawing/2014/main" id="{324C8093-52EA-10BD-D1C0-A6EFF6FFB258}"/>
              </a:ext>
            </a:extLst>
          </p:cNvPr>
          <p:cNvSpPr/>
          <p:nvPr/>
        </p:nvSpPr>
        <p:spPr>
          <a:xfrm rot="5400000" flipH="1" flipV="1">
            <a:off x="2370796" y="4756166"/>
            <a:ext cx="1552212" cy="277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4EAE78-7EF6-4CA4-81A7-51C138DAD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985" y="4554310"/>
            <a:ext cx="2478831" cy="5940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75EBB63-8B87-86EE-A867-C98A90A50B8B}"/>
              </a:ext>
            </a:extLst>
          </p:cNvPr>
          <p:cNvSpPr/>
          <p:nvPr/>
        </p:nvSpPr>
        <p:spPr>
          <a:xfrm>
            <a:off x="4573817" y="4501218"/>
            <a:ext cx="1094022" cy="50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27E08A-AFA5-4D01-9AB7-A97EF690D9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 r="5482"/>
          <a:stretch/>
        </p:blipFill>
        <p:spPr>
          <a:xfrm>
            <a:off x="1391092" y="5240303"/>
            <a:ext cx="3511617" cy="1042432"/>
          </a:xfrm>
          <a:prstGeom prst="rect">
            <a:avLst/>
          </a:prstGeom>
        </p:spPr>
      </p:pic>
      <p:sp>
        <p:nvSpPr>
          <p:cNvPr id="16" name="Shape 1082">
            <a:extLst>
              <a:ext uri="{FF2B5EF4-FFF2-40B4-BE49-F238E27FC236}">
                <a16:creationId xmlns:a16="http://schemas.microsoft.com/office/drawing/2014/main" id="{BE247CC4-737A-40F0-BF48-EB42687A3FEE}"/>
              </a:ext>
            </a:extLst>
          </p:cNvPr>
          <p:cNvSpPr/>
          <p:nvPr/>
        </p:nvSpPr>
        <p:spPr>
          <a:xfrm rot="5400000" flipH="1" flipV="1">
            <a:off x="6232233" y="5027290"/>
            <a:ext cx="2105262" cy="31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25C544-29C8-4CA5-B470-B712631517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 t="32594" r="17059" b="36085"/>
          <a:stretch/>
        </p:blipFill>
        <p:spPr>
          <a:xfrm>
            <a:off x="6190554" y="6007220"/>
            <a:ext cx="2188619" cy="7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7"/>
    </mc:Choice>
    <mc:Fallback xmlns="">
      <p:transition spd="slow" advTm="160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B6EF8EE-72C8-4E54-995D-0621C083B738}"/>
              </a:ext>
            </a:extLst>
          </p:cNvPr>
          <p:cNvSpPr txBox="1"/>
          <p:nvPr/>
        </p:nvSpPr>
        <p:spPr>
          <a:xfrm>
            <a:off x="486383" y="5386041"/>
            <a:ext cx="117056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Eliminates macro trends with monthly averages over the entire period for each location</a:t>
            </a:r>
          </a:p>
          <a:p>
            <a:r>
              <a:rPr dirty="0"/>
              <a:t>Use the difference between the </a:t>
            </a:r>
            <a:r>
              <a:rPr lang="en-US" dirty="0"/>
              <a:t>current data</a:t>
            </a:r>
            <a:r>
              <a:rPr dirty="0"/>
              <a:t> and </a:t>
            </a:r>
            <a:r>
              <a:rPr lang="en-US" dirty="0"/>
              <a:t>monthly trend</a:t>
            </a:r>
            <a:r>
              <a:rPr dirty="0"/>
              <a:t> over the entire measurement period.</a:t>
            </a:r>
          </a:p>
          <a:p>
            <a:r>
              <a:rPr dirty="0"/>
              <a:t>Focuses on the propagation of fluctuations at each location relative to the overall climate change pattern.</a:t>
            </a:r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Dataset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30136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Sea-surface dataset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49C3F2-098C-4E2C-A784-B53244F71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10688" r="10116" b="8975"/>
          <a:stretch/>
        </p:blipFill>
        <p:spPr>
          <a:xfrm>
            <a:off x="5647180" y="996325"/>
            <a:ext cx="5588861" cy="40495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254D11-7404-4793-A3F2-7498D8FA4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7" y="851774"/>
            <a:ext cx="5206713" cy="390503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4D419C1-1D9B-411D-9439-3F3FA6864461}"/>
              </a:ext>
            </a:extLst>
          </p:cNvPr>
          <p:cNvSpPr/>
          <p:nvPr/>
        </p:nvSpPr>
        <p:spPr>
          <a:xfrm>
            <a:off x="6786282" y="3146612"/>
            <a:ext cx="251012" cy="251012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B6FB95-A9AA-46B4-A3C0-0A9F1FEAC56E}"/>
              </a:ext>
            </a:extLst>
          </p:cNvPr>
          <p:cNvCxnSpPr/>
          <p:nvPr/>
        </p:nvCxnSpPr>
        <p:spPr>
          <a:xfrm flipH="1" flipV="1">
            <a:off x="5056094" y="2868706"/>
            <a:ext cx="1730188" cy="40341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40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F4601AF-6A21-41AC-ADD2-CB4CF7F6490E}"/>
              </a:ext>
            </a:extLst>
          </p:cNvPr>
          <p:cNvSpPr txBox="1"/>
          <p:nvPr/>
        </p:nvSpPr>
        <p:spPr>
          <a:xfrm>
            <a:off x="275573" y="5386041"/>
            <a:ext cx="11906687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Approach the relationship between sea surface temperature changes using the heat equation</a:t>
            </a:r>
          </a:p>
          <a:p>
            <a:r>
              <a:rPr dirty="0"/>
              <a:t>The temperature of each point changes depending on the temperature difference from surrounding points.</a:t>
            </a:r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059EDF-8AA2-417D-8A55-AF1A9FC840AA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059EDF-8AA2-417D-8A55-AF1A9FC8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56B83B7-7C4C-42C4-9EF7-F298A105C912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Heat equation</a:t>
            </a:r>
            <a:endParaRPr lang="ko-KR" altLang="en-US" dirty="0"/>
          </a:p>
        </p:txBody>
      </p:sp>
      <p:sp>
        <p:nvSpPr>
          <p:cNvPr id="22" name="Shape 1082">
            <a:extLst>
              <a:ext uri="{FF2B5EF4-FFF2-40B4-BE49-F238E27FC236}">
                <a16:creationId xmlns:a16="http://schemas.microsoft.com/office/drawing/2014/main" id="{A36F0869-0375-4B24-BDA6-B6B4EDB3A06C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CFBAE3-FBE0-47A5-9CDE-5067BE76D3EE}"/>
              </a:ext>
            </a:extLst>
          </p:cNvPr>
          <p:cNvSpPr txBox="1"/>
          <p:nvPr/>
        </p:nvSpPr>
        <p:spPr>
          <a:xfrm>
            <a:off x="2785168" y="4292416"/>
            <a:ext cx="229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The temperature in your area changes</a:t>
            </a:r>
          </a:p>
        </p:txBody>
      </p:sp>
      <p:sp>
        <p:nvSpPr>
          <p:cNvPr id="24" name="Shape 1082">
            <a:extLst>
              <a:ext uri="{FF2B5EF4-FFF2-40B4-BE49-F238E27FC236}">
                <a16:creationId xmlns:a16="http://schemas.microsoft.com/office/drawing/2014/main" id="{C53627CE-DD4B-4792-BC8D-D16EB4061557}"/>
              </a:ext>
            </a:extLst>
          </p:cNvPr>
          <p:cNvSpPr/>
          <p:nvPr/>
        </p:nvSpPr>
        <p:spPr>
          <a:xfrm rot="5400000" flipH="1">
            <a:off x="3081373" y="2324539"/>
            <a:ext cx="489482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5" name="Shape 1082">
            <a:extLst>
              <a:ext uri="{FF2B5EF4-FFF2-40B4-BE49-F238E27FC236}">
                <a16:creationId xmlns:a16="http://schemas.microsoft.com/office/drawing/2014/main" id="{863D407E-9EE5-41D5-A63D-6DC750E42136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995A1-BB99-47D4-94A9-F43F8435FCA2}"/>
              </a:ext>
            </a:extLst>
          </p:cNvPr>
          <p:cNvSpPr txBox="1"/>
          <p:nvPr/>
        </p:nvSpPr>
        <p:spPr>
          <a:xfrm>
            <a:off x="3585479" y="1528606"/>
            <a:ext cx="88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thermal conductivity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95DACD-ECEA-4F16-8846-05EFC11D7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55" y="755854"/>
            <a:ext cx="5406634" cy="40549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F99B8D-A741-4A30-BE8F-884995E0380E}"/>
              </a:ext>
            </a:extLst>
          </p:cNvPr>
          <p:cNvSpPr txBox="1"/>
          <p:nvPr/>
        </p:nvSpPr>
        <p:spPr>
          <a:xfrm>
            <a:off x="3966478" y="3008314"/>
            <a:ext cx="4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Temperature difference from surrounding area</a:t>
            </a:r>
          </a:p>
        </p:txBody>
      </p:sp>
    </p:spTree>
    <p:extLst>
      <p:ext uri="{BB962C8B-B14F-4D97-AF65-F5344CB8AC3E}">
        <p14:creationId xmlns:p14="http://schemas.microsoft.com/office/powerpoint/2010/main" val="227826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BCE4456-44ED-44BD-8A41-EED527B25997}"/>
              </a:ext>
            </a:extLst>
          </p:cNvPr>
          <p:cNvCxnSpPr>
            <a:cxnSpLocks/>
            <a:stCxn id="2" idx="5"/>
            <a:endCxn id="29" idx="1"/>
          </p:cNvCxnSpPr>
          <p:nvPr/>
        </p:nvCxnSpPr>
        <p:spPr>
          <a:xfrm>
            <a:off x="9695557" y="3534560"/>
            <a:ext cx="990330" cy="82693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62252A-99B3-46D8-B89E-770499D80ADA}"/>
              </a:ext>
            </a:extLst>
          </p:cNvPr>
          <p:cNvCxnSpPr>
            <a:stCxn id="18" idx="5"/>
            <a:endCxn id="2" idx="1"/>
          </p:cNvCxnSpPr>
          <p:nvPr/>
        </p:nvCxnSpPr>
        <p:spPr>
          <a:xfrm>
            <a:off x="8494976" y="2488871"/>
            <a:ext cx="867052" cy="71216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4601AF-6A21-41AC-ADD2-CB4CF7F6490E}"/>
              </a:ext>
            </a:extLst>
          </p:cNvPr>
          <p:cNvSpPr txBox="1"/>
          <p:nvPr/>
        </p:nvSpPr>
        <p:spPr>
          <a:xfrm>
            <a:off x="486383" y="5386041"/>
            <a:ext cx="1060210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Application of heat equation to network structure</a:t>
            </a:r>
          </a:p>
          <a:p>
            <a:r>
              <a:rPr lang="en-US" dirty="0"/>
              <a:t>The </a:t>
            </a:r>
            <a:r>
              <a:rPr dirty="0"/>
              <a:t>center </a:t>
            </a:r>
            <a:r>
              <a:rPr lang="en-US" dirty="0"/>
              <a:t>follows the</a:t>
            </a:r>
            <a:r>
              <a:rPr dirty="0"/>
              <a:t> temperature of surrounding nodes.</a:t>
            </a:r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3F5C269-2CEF-4113-8933-F92AC90867F4}"/>
              </a:ext>
            </a:extLst>
          </p:cNvPr>
          <p:cNvSpPr/>
          <p:nvPr/>
        </p:nvSpPr>
        <p:spPr>
          <a:xfrm>
            <a:off x="9292952" y="3131955"/>
            <a:ext cx="471681" cy="4716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63D592-5E52-48FB-B16D-70FA070E454D}"/>
              </a:ext>
            </a:extLst>
          </p:cNvPr>
          <p:cNvSpPr/>
          <p:nvPr/>
        </p:nvSpPr>
        <p:spPr>
          <a:xfrm>
            <a:off x="8092371" y="208626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E3F79C-D41C-4745-9F95-A2DE9FB1927A}"/>
              </a:ext>
            </a:extLst>
          </p:cNvPr>
          <p:cNvSpPr/>
          <p:nvPr/>
        </p:nvSpPr>
        <p:spPr>
          <a:xfrm>
            <a:off x="10616811" y="429241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AB0C70-CCA3-485A-B96B-64D8D7834590}"/>
              </a:ext>
            </a:extLst>
          </p:cNvPr>
          <p:cNvSpPr txBox="1"/>
          <p:nvPr/>
        </p:nvSpPr>
        <p:spPr>
          <a:xfrm>
            <a:off x="7471212" y="1153084"/>
            <a:ext cx="466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Ex) Temperature changes in the network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0EBF28-5BEF-472D-9A3D-83EE3EED8AC3}"/>
              </a:ext>
            </a:extLst>
          </p:cNvPr>
          <p:cNvSpPr txBox="1"/>
          <p:nvPr/>
        </p:nvSpPr>
        <p:spPr>
          <a:xfrm>
            <a:off x="9353623" y="3118937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42084F-22AE-4A04-A700-B18FD6FA8985}"/>
              </a:ext>
            </a:extLst>
          </p:cNvPr>
          <p:cNvSpPr txBox="1"/>
          <p:nvPr/>
        </p:nvSpPr>
        <p:spPr>
          <a:xfrm>
            <a:off x="8160927" y="2074791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50CE2A-321C-4C2E-A688-2DC965E77BEF}"/>
              </a:ext>
            </a:extLst>
          </p:cNvPr>
          <p:cNvSpPr txBox="1"/>
          <p:nvPr/>
        </p:nvSpPr>
        <p:spPr>
          <a:xfrm>
            <a:off x="10685887" y="4279279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08D35D-76F0-425D-A6C5-9A5CE258B932}"/>
              </a:ext>
            </a:extLst>
          </p:cNvPr>
          <p:cNvSpPr txBox="1"/>
          <p:nvPr/>
        </p:nvSpPr>
        <p:spPr>
          <a:xfrm>
            <a:off x="9764633" y="2195607"/>
            <a:ext cx="23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Initial Temperature:3</a:t>
            </a:r>
          </a:p>
          <a:p>
            <a:r>
              <a:rPr dirty="0"/>
              <a:t>Thermal conductivity: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4EAA77-A185-4EF7-A182-53A84A5FED6A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4EAA77-A185-4EF7-A182-53A84A5FE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D4E9AC4-B3C0-4EA0-BDB5-AF0FCDFE90C7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Shape 1082">
            <a:extLst>
              <a:ext uri="{FF2B5EF4-FFF2-40B4-BE49-F238E27FC236}">
                <a16:creationId xmlns:a16="http://schemas.microsoft.com/office/drawing/2014/main" id="{B1AC91C0-F5C3-4E90-90EA-A0CC51013E39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04D7A4-4F0B-42BD-BAA0-E8403BCF0260}"/>
              </a:ext>
            </a:extLst>
          </p:cNvPr>
          <p:cNvSpPr txBox="1"/>
          <p:nvPr/>
        </p:nvSpPr>
        <p:spPr>
          <a:xfrm>
            <a:off x="2785167" y="4292416"/>
            <a:ext cx="498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The temperature </a:t>
            </a:r>
            <a:r>
              <a:rPr lang="en-US" dirty="0"/>
              <a:t>change of target point</a:t>
            </a:r>
            <a:endParaRPr dirty="0"/>
          </a:p>
        </p:txBody>
      </p:sp>
      <p:sp>
        <p:nvSpPr>
          <p:cNvPr id="40" name="Shape 1082">
            <a:extLst>
              <a:ext uri="{FF2B5EF4-FFF2-40B4-BE49-F238E27FC236}">
                <a16:creationId xmlns:a16="http://schemas.microsoft.com/office/drawing/2014/main" id="{D00FBDA3-BBEC-4209-8A9D-4BE5D371E945}"/>
              </a:ext>
            </a:extLst>
          </p:cNvPr>
          <p:cNvSpPr/>
          <p:nvPr/>
        </p:nvSpPr>
        <p:spPr>
          <a:xfrm rot="5400000" flipH="1">
            <a:off x="3081373" y="2324539"/>
            <a:ext cx="489482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1" name="Shape 1082">
            <a:extLst>
              <a:ext uri="{FF2B5EF4-FFF2-40B4-BE49-F238E27FC236}">
                <a16:creationId xmlns:a16="http://schemas.microsoft.com/office/drawing/2014/main" id="{8611E5CA-EC19-433C-B019-7A6B14066A98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FFF341-DF13-417F-80DC-64C3EC44CB47}"/>
              </a:ext>
            </a:extLst>
          </p:cNvPr>
          <p:cNvSpPr txBox="1"/>
          <p:nvPr/>
        </p:nvSpPr>
        <p:spPr>
          <a:xfrm>
            <a:off x="3585479" y="1528606"/>
            <a:ext cx="275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thermal conductivity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87399B-0F70-425E-B5A7-2CEE41637105}"/>
              </a:ext>
            </a:extLst>
          </p:cNvPr>
          <p:cNvSpPr txBox="1"/>
          <p:nvPr/>
        </p:nvSpPr>
        <p:spPr>
          <a:xfrm>
            <a:off x="3966478" y="3008314"/>
            <a:ext cx="512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Temperature difference from surrounding area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540235-D787-4D2E-92C8-B2C7EF22CD5F}"/>
              </a:ext>
            </a:extLst>
          </p:cNvPr>
          <p:cNvSpPr/>
          <p:nvPr/>
        </p:nvSpPr>
        <p:spPr>
          <a:xfrm>
            <a:off x="9734917" y="2144361"/>
            <a:ext cx="2398304" cy="10107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4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9650F-2EE2-87D1-9CA0-91787C560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62047105-A4DB-D163-65BB-C980AEC38B94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AC61638A-7853-F9ED-A2E3-0002F203A6FF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91E33F11-B4C1-03CE-6A6A-D15ED92E7543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C2CE6065-C9EB-1167-2B72-0EDE060B5613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C0BF8938-F1AF-8F17-2E5C-B885A33358DD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920AB-410F-42F9-52B2-3EAC8105D56B}"/>
              </a:ext>
            </a:extLst>
          </p:cNvPr>
          <p:cNvSpPr txBox="1"/>
          <p:nvPr/>
        </p:nvSpPr>
        <p:spPr>
          <a:xfrm>
            <a:off x="7471212" y="1153084"/>
            <a:ext cx="466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Ex) Temperature changes in the network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E7B9E-1003-3ACA-7DE4-5951912B4BA8}"/>
              </a:ext>
            </a:extLst>
          </p:cNvPr>
          <p:cNvSpPr txBox="1"/>
          <p:nvPr/>
        </p:nvSpPr>
        <p:spPr>
          <a:xfrm>
            <a:off x="9764633" y="2195607"/>
            <a:ext cx="23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Initial Temperature:3</a:t>
            </a:r>
          </a:p>
          <a:p>
            <a:r>
              <a:rPr dirty="0"/>
              <a:t>Thermal conductivity: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B2A0DD-5373-54B8-DCB9-33D624C73AB8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4EAA77-A185-4EF7-A182-53A84A5FE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652EBC1-6605-FDE1-FE22-51FCD64C8FE6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Shape 1082">
            <a:extLst>
              <a:ext uri="{FF2B5EF4-FFF2-40B4-BE49-F238E27FC236}">
                <a16:creationId xmlns:a16="http://schemas.microsoft.com/office/drawing/2014/main" id="{8649586D-B663-47F2-C1F6-3C977D7A9C52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0" name="Shape 1082">
            <a:extLst>
              <a:ext uri="{FF2B5EF4-FFF2-40B4-BE49-F238E27FC236}">
                <a16:creationId xmlns:a16="http://schemas.microsoft.com/office/drawing/2014/main" id="{42D4C273-456F-529B-9DB8-845608F90060}"/>
              </a:ext>
            </a:extLst>
          </p:cNvPr>
          <p:cNvSpPr/>
          <p:nvPr/>
        </p:nvSpPr>
        <p:spPr>
          <a:xfrm rot="5400000" flipH="1">
            <a:off x="2825670" y="2580242"/>
            <a:ext cx="489482" cy="573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1" name="Shape 1082">
            <a:extLst>
              <a:ext uri="{FF2B5EF4-FFF2-40B4-BE49-F238E27FC236}">
                <a16:creationId xmlns:a16="http://schemas.microsoft.com/office/drawing/2014/main" id="{76D7E8D1-8C30-AEC2-44ED-213FABA84B09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5A6124-9CFD-4FCD-1A8D-3E1AD17A8B2A}"/>
              </a:ext>
            </a:extLst>
          </p:cNvPr>
          <p:cNvSpPr txBox="1"/>
          <p:nvPr/>
        </p:nvSpPr>
        <p:spPr>
          <a:xfrm>
            <a:off x="3585479" y="1528606"/>
            <a:ext cx="275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thermal conductivity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01152-C602-39D1-D271-532D38E015CA}"/>
              </a:ext>
            </a:extLst>
          </p:cNvPr>
          <p:cNvSpPr txBox="1"/>
          <p:nvPr/>
        </p:nvSpPr>
        <p:spPr>
          <a:xfrm>
            <a:off x="3338654" y="2895818"/>
            <a:ext cx="512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Temperature difference from surrounding area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ADBAA4-68A4-15E0-9D75-4306BE0B5CA2}"/>
              </a:ext>
            </a:extLst>
          </p:cNvPr>
          <p:cNvSpPr/>
          <p:nvPr/>
        </p:nvSpPr>
        <p:spPr>
          <a:xfrm>
            <a:off x="9734917" y="2144361"/>
            <a:ext cx="2398304" cy="10107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30">
            <a:extLst>
              <a:ext uri="{FF2B5EF4-FFF2-40B4-BE49-F238E27FC236}">
                <a16:creationId xmlns:a16="http://schemas.microsoft.com/office/drawing/2014/main" id="{5DD536E7-61EF-B183-9082-1F10C0CD5138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95557" y="3534560"/>
            <a:ext cx="990330" cy="826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648EA697-ABCD-985A-27F0-9001BCA5E014}"/>
              </a:ext>
            </a:extLst>
          </p:cNvPr>
          <p:cNvCxnSpPr>
            <a:stCxn id="13" idx="5"/>
            <a:endCxn id="12" idx="1"/>
          </p:cNvCxnSpPr>
          <p:nvPr/>
        </p:nvCxnSpPr>
        <p:spPr>
          <a:xfrm>
            <a:off x="8494976" y="2488871"/>
            <a:ext cx="867052" cy="71216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">
            <a:extLst>
              <a:ext uri="{FF2B5EF4-FFF2-40B4-BE49-F238E27FC236}">
                <a16:creationId xmlns:a16="http://schemas.microsoft.com/office/drawing/2014/main" id="{3796092A-1251-DE56-9783-0B8BE90ECB58}"/>
              </a:ext>
            </a:extLst>
          </p:cNvPr>
          <p:cNvSpPr/>
          <p:nvPr/>
        </p:nvSpPr>
        <p:spPr>
          <a:xfrm>
            <a:off x="9292952" y="3131955"/>
            <a:ext cx="471681" cy="4716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7">
            <a:extLst>
              <a:ext uri="{FF2B5EF4-FFF2-40B4-BE49-F238E27FC236}">
                <a16:creationId xmlns:a16="http://schemas.microsoft.com/office/drawing/2014/main" id="{B8433723-ABC8-B133-68EA-AE7A0B65DB61}"/>
              </a:ext>
            </a:extLst>
          </p:cNvPr>
          <p:cNvSpPr/>
          <p:nvPr/>
        </p:nvSpPr>
        <p:spPr>
          <a:xfrm>
            <a:off x="8092371" y="208626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28">
            <a:extLst>
              <a:ext uri="{FF2B5EF4-FFF2-40B4-BE49-F238E27FC236}">
                <a16:creationId xmlns:a16="http://schemas.microsoft.com/office/drawing/2014/main" id="{D4223C72-BB0C-3BD1-F71B-681FC1F11555}"/>
              </a:ext>
            </a:extLst>
          </p:cNvPr>
          <p:cNvSpPr/>
          <p:nvPr/>
        </p:nvSpPr>
        <p:spPr>
          <a:xfrm>
            <a:off x="10616811" y="429241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A50E46-1653-6793-B92A-6310418D2473}"/>
              </a:ext>
            </a:extLst>
          </p:cNvPr>
          <p:cNvSpPr txBox="1"/>
          <p:nvPr/>
        </p:nvSpPr>
        <p:spPr>
          <a:xfrm>
            <a:off x="9239561" y="3132550"/>
            <a:ext cx="80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6DD43B-5596-5280-A20E-19E976BAE273}"/>
              </a:ext>
            </a:extLst>
          </p:cNvPr>
          <p:cNvSpPr txBox="1"/>
          <p:nvPr/>
        </p:nvSpPr>
        <p:spPr>
          <a:xfrm>
            <a:off x="8152173" y="2074791"/>
            <a:ext cx="68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07975-4511-20A7-F535-E9410A0AB4AC}"/>
              </a:ext>
            </a:extLst>
          </p:cNvPr>
          <p:cNvSpPr txBox="1"/>
          <p:nvPr/>
        </p:nvSpPr>
        <p:spPr>
          <a:xfrm>
            <a:off x="10685887" y="4279279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</a:p>
        </p:txBody>
      </p:sp>
      <p:sp>
        <p:nvSpPr>
          <p:cNvPr id="20" name="Shape 1082">
            <a:extLst>
              <a:ext uri="{FF2B5EF4-FFF2-40B4-BE49-F238E27FC236}">
                <a16:creationId xmlns:a16="http://schemas.microsoft.com/office/drawing/2014/main" id="{7DF0085B-B51E-3C40-0473-334AC067684A}"/>
              </a:ext>
            </a:extLst>
          </p:cNvPr>
          <p:cNvSpPr/>
          <p:nvPr/>
        </p:nvSpPr>
        <p:spPr>
          <a:xfrm rot="5400000" flipH="1" flipV="1">
            <a:off x="7956345" y="3040094"/>
            <a:ext cx="865176" cy="808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9E1EDC-5AA0-E14B-99FD-5DA44410947C}"/>
              </a:ext>
            </a:extLst>
          </p:cNvPr>
          <p:cNvSpPr txBox="1"/>
          <p:nvPr/>
        </p:nvSpPr>
        <p:spPr>
          <a:xfrm>
            <a:off x="4072332" y="3627171"/>
            <a:ext cx="39336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dirty="0"/>
              <a:t>Temperature difference: (2-3) = -1</a:t>
            </a:r>
          </a:p>
          <a:p>
            <a:r>
              <a:rPr dirty="0"/>
              <a:t>Impact: -1 Ⅹ 0.5 = -0.5</a:t>
            </a:r>
          </a:p>
        </p:txBody>
      </p:sp>
      <p:sp>
        <p:nvSpPr>
          <p:cNvPr id="22" name="Shape 1082">
            <a:extLst>
              <a:ext uri="{FF2B5EF4-FFF2-40B4-BE49-F238E27FC236}">
                <a16:creationId xmlns:a16="http://schemas.microsoft.com/office/drawing/2014/main" id="{D5E7B674-9A60-0BC2-7EE8-EB13486544FD}"/>
              </a:ext>
            </a:extLst>
          </p:cNvPr>
          <p:cNvSpPr/>
          <p:nvPr/>
        </p:nvSpPr>
        <p:spPr>
          <a:xfrm rot="5400000" flipH="1" flipV="1">
            <a:off x="9269706" y="4106883"/>
            <a:ext cx="767277" cy="808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ECA8DC-37A1-680C-B1CF-16FFF96251A4}"/>
              </a:ext>
            </a:extLst>
          </p:cNvPr>
          <p:cNvSpPr txBox="1"/>
          <p:nvPr/>
        </p:nvSpPr>
        <p:spPr>
          <a:xfrm>
            <a:off x="5231218" y="4649436"/>
            <a:ext cx="39336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t>Temperature difference: (1-3) = -2</a:t>
            </a:r>
          </a:p>
          <a:p>
            <a:r>
              <a:t>Impact: -2 Ⅹ 0.5 = 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3204B-57DA-70AD-E06D-93E5DB13FF06}"/>
              </a:ext>
            </a:extLst>
          </p:cNvPr>
          <p:cNvSpPr txBox="1"/>
          <p:nvPr/>
        </p:nvSpPr>
        <p:spPr>
          <a:xfrm>
            <a:off x="486383" y="5386041"/>
            <a:ext cx="10602109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dirty="0"/>
              <a:t>Application of heat equation to network structure</a:t>
            </a:r>
          </a:p>
          <a:p>
            <a:r>
              <a:rPr lang="en-US" dirty="0"/>
              <a:t>The center follows the temperature of surrounding nodes.</a:t>
            </a:r>
          </a:p>
          <a:p>
            <a:r>
              <a:rPr dirty="0"/>
              <a:t>Total temperature change: -1.5</a:t>
            </a:r>
          </a:p>
          <a:p>
            <a:r>
              <a:rPr dirty="0"/>
              <a:t>The temperature difference is reflected as much as the thermal conductivity of the target node.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7B793B-DF1F-3204-CA0B-BCDB94EC240A}"/>
              </a:ext>
            </a:extLst>
          </p:cNvPr>
          <p:cNvSpPr txBox="1"/>
          <p:nvPr/>
        </p:nvSpPr>
        <p:spPr>
          <a:xfrm>
            <a:off x="2785167" y="4292416"/>
            <a:ext cx="498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The temperature </a:t>
            </a:r>
            <a:r>
              <a:rPr lang="en-US" dirty="0"/>
              <a:t>change of target point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41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BFFB-711F-8AF6-C144-26D0B87A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94F6D2D3-B8A6-EE44-32A0-8C5F690B98DF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4E053BDF-127F-EB1B-EDB2-A54B53564E52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984C12B3-C29A-9C15-2D38-5DC8C7731176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8C9C378B-BE64-F047-107F-E16F069F3B8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7722FF57-153C-765C-2D18-0A4BF7381DE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9EC1A8-AF13-19C8-B0B7-D726ACFBD1A7}"/>
              </a:ext>
            </a:extLst>
          </p:cNvPr>
          <p:cNvSpPr txBox="1"/>
          <p:nvPr/>
        </p:nvSpPr>
        <p:spPr>
          <a:xfrm>
            <a:off x="7471212" y="1153084"/>
            <a:ext cx="466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Ex) Temperature changes in the network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223F3-7E5E-B9DC-2316-CE49F9382364}"/>
              </a:ext>
            </a:extLst>
          </p:cNvPr>
          <p:cNvSpPr txBox="1"/>
          <p:nvPr/>
        </p:nvSpPr>
        <p:spPr>
          <a:xfrm>
            <a:off x="9764633" y="2195607"/>
            <a:ext cx="23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Initial Temperature:3</a:t>
            </a:r>
          </a:p>
          <a:p>
            <a:r>
              <a:rPr dirty="0"/>
              <a:t>Thermal conductivity: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8647B0-E665-EF7D-611C-7E04346D5809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4EAA77-A185-4EF7-A182-53A84A5FE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5BB78A2-FB74-C1B3-453E-DF8694567CC4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Shape 1082">
            <a:extLst>
              <a:ext uri="{FF2B5EF4-FFF2-40B4-BE49-F238E27FC236}">
                <a16:creationId xmlns:a16="http://schemas.microsoft.com/office/drawing/2014/main" id="{3D2D03AC-99DB-2A0D-852F-9B59D62C08AB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1" name="Shape 1082">
            <a:extLst>
              <a:ext uri="{FF2B5EF4-FFF2-40B4-BE49-F238E27FC236}">
                <a16:creationId xmlns:a16="http://schemas.microsoft.com/office/drawing/2014/main" id="{ED04DE18-599D-54F2-73B3-6C575216DE78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6A95FC-9764-4C68-4418-E9823EA99F70}"/>
              </a:ext>
            </a:extLst>
          </p:cNvPr>
          <p:cNvSpPr txBox="1"/>
          <p:nvPr/>
        </p:nvSpPr>
        <p:spPr>
          <a:xfrm>
            <a:off x="3585479" y="1528606"/>
            <a:ext cx="275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thermal conductivity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EE4BA2-148B-5A8E-0A33-D96615A01056}"/>
              </a:ext>
            </a:extLst>
          </p:cNvPr>
          <p:cNvSpPr/>
          <p:nvPr/>
        </p:nvSpPr>
        <p:spPr>
          <a:xfrm>
            <a:off x="9734917" y="2144361"/>
            <a:ext cx="2398304" cy="10107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00A5B714-854D-BC28-1782-9D265A83AE32}"/>
              </a:ext>
            </a:extLst>
          </p:cNvPr>
          <p:cNvCxnSpPr>
            <a:stCxn id="13" idx="5"/>
            <a:endCxn id="12" idx="1"/>
          </p:cNvCxnSpPr>
          <p:nvPr/>
        </p:nvCxnSpPr>
        <p:spPr>
          <a:xfrm>
            <a:off x="8494976" y="2488871"/>
            <a:ext cx="867052" cy="71216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">
            <a:extLst>
              <a:ext uri="{FF2B5EF4-FFF2-40B4-BE49-F238E27FC236}">
                <a16:creationId xmlns:a16="http://schemas.microsoft.com/office/drawing/2014/main" id="{13ECEB5C-CF8F-16B1-F3D6-9924566A222A}"/>
              </a:ext>
            </a:extLst>
          </p:cNvPr>
          <p:cNvSpPr/>
          <p:nvPr/>
        </p:nvSpPr>
        <p:spPr>
          <a:xfrm>
            <a:off x="9292952" y="3131955"/>
            <a:ext cx="471681" cy="4716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7">
            <a:extLst>
              <a:ext uri="{FF2B5EF4-FFF2-40B4-BE49-F238E27FC236}">
                <a16:creationId xmlns:a16="http://schemas.microsoft.com/office/drawing/2014/main" id="{8864935D-1A68-2B3D-2FB8-C6F13026120C}"/>
              </a:ext>
            </a:extLst>
          </p:cNvPr>
          <p:cNvSpPr/>
          <p:nvPr/>
        </p:nvSpPr>
        <p:spPr>
          <a:xfrm>
            <a:off x="8092371" y="208626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28">
            <a:extLst>
              <a:ext uri="{FF2B5EF4-FFF2-40B4-BE49-F238E27FC236}">
                <a16:creationId xmlns:a16="http://schemas.microsoft.com/office/drawing/2014/main" id="{E8A9A6E9-B09C-EC6B-B1B7-D59EAEA80745}"/>
              </a:ext>
            </a:extLst>
          </p:cNvPr>
          <p:cNvSpPr/>
          <p:nvPr/>
        </p:nvSpPr>
        <p:spPr>
          <a:xfrm>
            <a:off x="10616811" y="4292416"/>
            <a:ext cx="471681" cy="4716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34FB9-F965-F7E7-C796-00F91B6F931E}"/>
              </a:ext>
            </a:extLst>
          </p:cNvPr>
          <p:cNvSpPr txBox="1"/>
          <p:nvPr/>
        </p:nvSpPr>
        <p:spPr>
          <a:xfrm>
            <a:off x="9239561" y="3132550"/>
            <a:ext cx="80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D58A1-879E-7B33-33C2-81B2779F95A3}"/>
              </a:ext>
            </a:extLst>
          </p:cNvPr>
          <p:cNvSpPr txBox="1"/>
          <p:nvPr/>
        </p:nvSpPr>
        <p:spPr>
          <a:xfrm>
            <a:off x="8152173" y="2074791"/>
            <a:ext cx="68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598A0-1AD1-FDBD-48BA-A8AAF7E1F13F}"/>
              </a:ext>
            </a:extLst>
          </p:cNvPr>
          <p:cNvSpPr txBox="1"/>
          <p:nvPr/>
        </p:nvSpPr>
        <p:spPr>
          <a:xfrm>
            <a:off x="10685887" y="4279279"/>
            <a:ext cx="2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</a:p>
        </p:txBody>
      </p:sp>
      <p:sp>
        <p:nvSpPr>
          <p:cNvPr id="20" name="Shape 1082">
            <a:extLst>
              <a:ext uri="{FF2B5EF4-FFF2-40B4-BE49-F238E27FC236}">
                <a16:creationId xmlns:a16="http://schemas.microsoft.com/office/drawing/2014/main" id="{452274EF-B442-2984-36DF-623023576A0B}"/>
              </a:ext>
            </a:extLst>
          </p:cNvPr>
          <p:cNvSpPr/>
          <p:nvPr/>
        </p:nvSpPr>
        <p:spPr>
          <a:xfrm rot="5400000" flipH="1" flipV="1">
            <a:off x="7956345" y="3040094"/>
            <a:ext cx="865176" cy="808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CDF40-0F60-0BC6-D995-B163AD4A822B}"/>
              </a:ext>
            </a:extLst>
          </p:cNvPr>
          <p:cNvSpPr txBox="1"/>
          <p:nvPr/>
        </p:nvSpPr>
        <p:spPr>
          <a:xfrm>
            <a:off x="4072332" y="3627171"/>
            <a:ext cx="39336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dirty="0"/>
              <a:t>Temperature difference: (2-3) = -1</a:t>
            </a:r>
          </a:p>
          <a:p>
            <a:r>
              <a:rPr dirty="0"/>
              <a:t>Impact: -1 Ⅹ 0.5 = -0.5</a:t>
            </a:r>
          </a:p>
        </p:txBody>
      </p:sp>
      <p:sp>
        <p:nvSpPr>
          <p:cNvPr id="22" name="Shape 1082">
            <a:extLst>
              <a:ext uri="{FF2B5EF4-FFF2-40B4-BE49-F238E27FC236}">
                <a16:creationId xmlns:a16="http://schemas.microsoft.com/office/drawing/2014/main" id="{AE9F30A2-93CF-186C-F053-F37D0F360C43}"/>
              </a:ext>
            </a:extLst>
          </p:cNvPr>
          <p:cNvSpPr/>
          <p:nvPr/>
        </p:nvSpPr>
        <p:spPr>
          <a:xfrm rot="5400000" flipH="1" flipV="1">
            <a:off x="9269706" y="4106883"/>
            <a:ext cx="767277" cy="808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E2D2E-FEDA-1BE3-3439-E3627DB4F5B8}"/>
              </a:ext>
            </a:extLst>
          </p:cNvPr>
          <p:cNvSpPr txBox="1"/>
          <p:nvPr/>
        </p:nvSpPr>
        <p:spPr>
          <a:xfrm>
            <a:off x="5231218" y="4649436"/>
            <a:ext cx="39336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t>Temperature difference: (1-3) = -2</a:t>
            </a:r>
          </a:p>
          <a:p>
            <a:r>
              <a:t>Impact: -2 Ⅹ 0.5 = -1</a:t>
            </a:r>
          </a:p>
        </p:txBody>
      </p:sp>
      <p:cxnSp>
        <p:nvCxnSpPr>
          <p:cNvPr id="2" name="직선 연결선 30">
            <a:extLst>
              <a:ext uri="{FF2B5EF4-FFF2-40B4-BE49-F238E27FC236}">
                <a16:creationId xmlns:a16="http://schemas.microsoft.com/office/drawing/2014/main" id="{608CBC7D-B8AA-6E8F-6077-B9A02FA90B76}"/>
              </a:ext>
            </a:extLst>
          </p:cNvPr>
          <p:cNvCxnSpPr>
            <a:cxnSpLocks/>
          </p:cNvCxnSpPr>
          <p:nvPr/>
        </p:nvCxnSpPr>
        <p:spPr>
          <a:xfrm>
            <a:off x="9695557" y="3534560"/>
            <a:ext cx="990330" cy="826932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F46356-957D-9C76-9FBB-8853008578F8}"/>
              </a:ext>
            </a:extLst>
          </p:cNvPr>
          <p:cNvSpPr txBox="1"/>
          <p:nvPr/>
        </p:nvSpPr>
        <p:spPr>
          <a:xfrm>
            <a:off x="486383" y="5386041"/>
            <a:ext cx="10602109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However, in sea surface temperature, the </a:t>
            </a:r>
            <a:r>
              <a:rPr lang="en-US" dirty="0"/>
              <a:t>conductivity</a:t>
            </a:r>
            <a:r>
              <a:rPr dirty="0"/>
              <a:t> may vary depending on the directio</a:t>
            </a:r>
            <a:r>
              <a:rPr lang="en-US" dirty="0"/>
              <a:t>n</a:t>
            </a:r>
            <a:endParaRPr dirty="0"/>
          </a:p>
          <a:p>
            <a:r>
              <a:rPr dirty="0"/>
              <a:t>Introducing a general heat equation that relaxes symmetry</a:t>
            </a:r>
          </a:p>
        </p:txBody>
      </p:sp>
      <p:sp>
        <p:nvSpPr>
          <p:cNvPr id="25" name="Shape 1082">
            <a:extLst>
              <a:ext uri="{FF2B5EF4-FFF2-40B4-BE49-F238E27FC236}">
                <a16:creationId xmlns:a16="http://schemas.microsoft.com/office/drawing/2014/main" id="{1BE1AEE6-4839-199D-716D-4A7572EE56F6}"/>
              </a:ext>
            </a:extLst>
          </p:cNvPr>
          <p:cNvSpPr/>
          <p:nvPr/>
        </p:nvSpPr>
        <p:spPr>
          <a:xfrm rot="5400000" flipH="1">
            <a:off x="2825670" y="2580242"/>
            <a:ext cx="489482" cy="573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215C69-258D-1D17-0732-14B946EF2A0C}"/>
              </a:ext>
            </a:extLst>
          </p:cNvPr>
          <p:cNvSpPr txBox="1"/>
          <p:nvPr/>
        </p:nvSpPr>
        <p:spPr>
          <a:xfrm>
            <a:off x="3338654" y="2895818"/>
            <a:ext cx="512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Temperature difference from surrounding area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2F0339-129D-219B-7EF8-54074F0977D2}"/>
              </a:ext>
            </a:extLst>
          </p:cNvPr>
          <p:cNvSpPr txBox="1"/>
          <p:nvPr/>
        </p:nvSpPr>
        <p:spPr>
          <a:xfrm>
            <a:off x="2785167" y="4292416"/>
            <a:ext cx="498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The temperature </a:t>
            </a:r>
            <a:r>
              <a:rPr lang="en-US" dirty="0"/>
              <a:t>change of target point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816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B5BE56C-F0F9-4A59-A889-AC557B2D20B8}"/>
              </a:ext>
            </a:extLst>
          </p:cNvPr>
          <p:cNvSpPr/>
          <p:nvPr/>
        </p:nvSpPr>
        <p:spPr>
          <a:xfrm>
            <a:off x="4290628" y="1925305"/>
            <a:ext cx="2734733" cy="635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A2F740-C791-45B3-A238-723151D2474E}"/>
                  </a:ext>
                </a:extLst>
              </p:cNvPr>
              <p:cNvSpPr txBox="1"/>
              <p:nvPr/>
            </p:nvSpPr>
            <p:spPr>
              <a:xfrm>
                <a:off x="7494575" y="1909223"/>
                <a:ext cx="381937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A2F740-C791-45B3-A238-723151D24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75" y="1909223"/>
                <a:ext cx="3819379" cy="938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hape 1082">
            <a:extLst>
              <a:ext uri="{FF2B5EF4-FFF2-40B4-BE49-F238E27FC236}">
                <a16:creationId xmlns:a16="http://schemas.microsoft.com/office/drawing/2014/main" id="{5D9DDB0C-1288-4E47-9982-8D60594487E8}"/>
              </a:ext>
            </a:extLst>
          </p:cNvPr>
          <p:cNvSpPr/>
          <p:nvPr/>
        </p:nvSpPr>
        <p:spPr>
          <a:xfrm rot="5400000" flipH="1" flipV="1">
            <a:off x="9855720" y="2877898"/>
            <a:ext cx="1127197" cy="69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EA024C-2804-4B1F-93A2-27B354401D1E}"/>
              </a:ext>
            </a:extLst>
          </p:cNvPr>
          <p:cNvSpPr txBox="1"/>
          <p:nvPr/>
        </p:nvSpPr>
        <p:spPr>
          <a:xfrm>
            <a:off x="7692459" y="1153092"/>
            <a:ext cx="3455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Generalized 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Shape 1082">
            <a:extLst>
              <a:ext uri="{FF2B5EF4-FFF2-40B4-BE49-F238E27FC236}">
                <a16:creationId xmlns:a16="http://schemas.microsoft.com/office/drawing/2014/main" id="{F8E02594-6559-4AA8-9775-05F692A0672F}"/>
              </a:ext>
            </a:extLst>
          </p:cNvPr>
          <p:cNvSpPr/>
          <p:nvPr/>
        </p:nvSpPr>
        <p:spPr>
          <a:xfrm rot="5400000" flipH="1" flipV="1">
            <a:off x="9933395" y="3652109"/>
            <a:ext cx="2172241" cy="193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E75079-9494-477C-A66D-7A4D817F46F9}"/>
                  </a:ext>
                </a:extLst>
              </p:cNvPr>
              <p:cNvSpPr txBox="1"/>
              <p:nvPr/>
            </p:nvSpPr>
            <p:spPr>
              <a:xfrm>
                <a:off x="486383" y="5386041"/>
                <a:ext cx="10602109" cy="1128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r>
                  <a:rPr lang="ko-KR" altLang="en-US" dirty="0"/>
                  <a:t>불연속적인 데이터에 대한 일반화 열방정식</a:t>
                </a:r>
                <a:endParaRPr lang="en-US" altLang="ko-KR" dirty="0"/>
              </a:p>
              <a:p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/>
                  <a:t>는 위치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와의 온도차가 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의 온도에 미치는 영향을 의미</a:t>
                </a:r>
                <a:endParaRPr lang="en-US" altLang="ko-KR" dirty="0"/>
              </a:p>
              <a:p>
                <a:r>
                  <a:rPr lang="ko-KR" altLang="en-US" dirty="0"/>
                  <a:t>목표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해수면의 온도 데이터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를 </a:t>
                </a:r>
                <a:r>
                  <a:rPr lang="ko-KR" altLang="en-US" dirty="0" err="1"/>
                  <a:t>입력값으로</a:t>
                </a:r>
                <a:r>
                  <a:rPr lang="ko-KR" altLang="en-US" dirty="0"/>
                  <a:t> 이용해 이를 잘 설명하는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/>
                  <a:t>를 탐색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E75079-9494-477C-A66D-7A4D817F4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3" y="5386041"/>
                <a:ext cx="10602109" cy="1128194"/>
              </a:xfrm>
              <a:prstGeom prst="rect">
                <a:avLst/>
              </a:prstGeom>
              <a:blipFill>
                <a:blip r:embed="rId4"/>
                <a:stretch>
                  <a:fillRect l="-403" t="-541" b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49A73C-DFB0-4E69-A2EC-F5D454C4D7F4}"/>
                  </a:ext>
                </a:extLst>
              </p:cNvPr>
              <p:cNvSpPr txBox="1"/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49A73C-DFB0-4E69-A2EC-F5D454C4D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18" y="1744085"/>
                <a:ext cx="1883785" cy="818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hape 1082">
            <a:extLst>
              <a:ext uri="{FF2B5EF4-FFF2-40B4-BE49-F238E27FC236}">
                <a16:creationId xmlns:a16="http://schemas.microsoft.com/office/drawing/2014/main" id="{75257C2E-1F9A-4C93-AD7A-840CE3A1E087}"/>
              </a:ext>
            </a:extLst>
          </p:cNvPr>
          <p:cNvSpPr/>
          <p:nvPr/>
        </p:nvSpPr>
        <p:spPr>
          <a:xfrm rot="5400000" flipH="1">
            <a:off x="1340516" y="3061369"/>
            <a:ext cx="1605933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3" name="Shape 1082">
            <a:extLst>
              <a:ext uri="{FF2B5EF4-FFF2-40B4-BE49-F238E27FC236}">
                <a16:creationId xmlns:a16="http://schemas.microsoft.com/office/drawing/2014/main" id="{53E69247-F4C6-44D2-8FFF-B4A083E60BD7}"/>
              </a:ext>
            </a:extLst>
          </p:cNvPr>
          <p:cNvSpPr/>
          <p:nvPr/>
        </p:nvSpPr>
        <p:spPr>
          <a:xfrm rot="5400000">
            <a:off x="2808593" y="1291392"/>
            <a:ext cx="339554" cy="1084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EF9C15-DF98-41ED-91AD-6E3FD64AD923}"/>
              </a:ext>
            </a:extLst>
          </p:cNvPr>
          <p:cNvSpPr txBox="1"/>
          <p:nvPr/>
        </p:nvSpPr>
        <p:spPr>
          <a:xfrm>
            <a:off x="1160187" y="1153092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142BB8-2336-4D8F-84EB-7436F623DA8D}"/>
              </a:ext>
            </a:extLst>
          </p:cNvPr>
          <p:cNvSpPr txBox="1"/>
          <p:nvPr/>
        </p:nvSpPr>
        <p:spPr>
          <a:xfrm>
            <a:off x="7400763" y="3563614"/>
            <a:ext cx="2688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sz="1400" dirty="0"/>
              <a:t>Generalized interaction matrix</a:t>
            </a:r>
          </a:p>
          <a:p>
            <a:r>
              <a:rPr sz="1400" dirty="0"/>
              <a:t>(influence of position j on </a:t>
            </a:r>
            <a:r>
              <a:rPr sz="1400" dirty="0" err="1"/>
              <a:t>i</a:t>
            </a:r>
            <a:r>
              <a:rPr sz="14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066EE0-DEB1-446E-ABFB-8FFCA507EF02}"/>
              </a:ext>
            </a:extLst>
          </p:cNvPr>
          <p:cNvSpPr txBox="1"/>
          <p:nvPr/>
        </p:nvSpPr>
        <p:spPr>
          <a:xfrm>
            <a:off x="7440999" y="4657293"/>
            <a:ext cx="364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sz="1600" dirty="0"/>
              <a:t>Temperature at location j at time 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3C44C-E190-2532-717D-5A05CC2A280E}"/>
              </a:ext>
            </a:extLst>
          </p:cNvPr>
          <p:cNvSpPr txBox="1"/>
          <p:nvPr/>
        </p:nvSpPr>
        <p:spPr>
          <a:xfrm>
            <a:off x="3585479" y="1528606"/>
            <a:ext cx="275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thermal conductivity</a:t>
            </a:r>
          </a:p>
        </p:txBody>
      </p:sp>
      <p:sp>
        <p:nvSpPr>
          <p:cNvPr id="3" name="Shape 1082">
            <a:extLst>
              <a:ext uri="{FF2B5EF4-FFF2-40B4-BE49-F238E27FC236}">
                <a16:creationId xmlns:a16="http://schemas.microsoft.com/office/drawing/2014/main" id="{929145D9-389E-0F31-CAE9-2F459B2194E7}"/>
              </a:ext>
            </a:extLst>
          </p:cNvPr>
          <p:cNvSpPr/>
          <p:nvPr/>
        </p:nvSpPr>
        <p:spPr>
          <a:xfrm rot="5400000" flipH="1">
            <a:off x="2825670" y="2580242"/>
            <a:ext cx="489482" cy="573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D2FA2-0C65-1427-FB02-386E16417A56}"/>
              </a:ext>
            </a:extLst>
          </p:cNvPr>
          <p:cNvSpPr txBox="1"/>
          <p:nvPr/>
        </p:nvSpPr>
        <p:spPr>
          <a:xfrm>
            <a:off x="3338654" y="2895818"/>
            <a:ext cx="512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Temperature difference from surrounding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0AB03-C1BE-B03E-89F0-1D2B8B03F539}"/>
              </a:ext>
            </a:extLst>
          </p:cNvPr>
          <p:cNvSpPr txBox="1"/>
          <p:nvPr/>
        </p:nvSpPr>
        <p:spPr>
          <a:xfrm>
            <a:off x="2785167" y="4292416"/>
            <a:ext cx="498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The temperature </a:t>
            </a:r>
            <a:r>
              <a:rPr lang="en-US" dirty="0"/>
              <a:t>change of target point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26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CD1D984-11D3-482B-A4FD-DF6DE89E84D8}"/>
              </a:ext>
            </a:extLst>
          </p:cNvPr>
          <p:cNvSpPr/>
          <p:nvPr/>
        </p:nvSpPr>
        <p:spPr>
          <a:xfrm>
            <a:off x="3284530" y="1909223"/>
            <a:ext cx="981291" cy="761712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EDC47DF-A334-4EEE-8D74-1F877198F4B8}"/>
              </a:ext>
            </a:extLst>
          </p:cNvPr>
          <p:cNvSpPr/>
          <p:nvPr/>
        </p:nvSpPr>
        <p:spPr>
          <a:xfrm>
            <a:off x="1211856" y="1909223"/>
            <a:ext cx="1801310" cy="761712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B5BE56C-F0F9-4A59-A889-AC557B2D20B8}"/>
              </a:ext>
            </a:extLst>
          </p:cNvPr>
          <p:cNvSpPr/>
          <p:nvPr/>
        </p:nvSpPr>
        <p:spPr>
          <a:xfrm flipH="1">
            <a:off x="5130570" y="1925305"/>
            <a:ext cx="1795699" cy="635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A2F740-C791-45B3-A238-723151D2474E}"/>
                  </a:ext>
                </a:extLst>
              </p:cNvPr>
              <p:cNvSpPr txBox="1"/>
              <p:nvPr/>
            </p:nvSpPr>
            <p:spPr>
              <a:xfrm>
                <a:off x="7494575" y="1909223"/>
                <a:ext cx="381937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A2F740-C791-45B3-A238-723151D24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75" y="1909223"/>
                <a:ext cx="3819379" cy="93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hape 1082">
            <a:extLst>
              <a:ext uri="{FF2B5EF4-FFF2-40B4-BE49-F238E27FC236}">
                <a16:creationId xmlns:a16="http://schemas.microsoft.com/office/drawing/2014/main" id="{5D9DDB0C-1288-4E47-9982-8D60594487E8}"/>
              </a:ext>
            </a:extLst>
          </p:cNvPr>
          <p:cNvSpPr/>
          <p:nvPr/>
        </p:nvSpPr>
        <p:spPr>
          <a:xfrm rot="5400000" flipH="1" flipV="1">
            <a:off x="9855720" y="2877898"/>
            <a:ext cx="1127197" cy="69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Take the square of the difference between both sides as the error function</a:t>
            </a:r>
            <a:endParaRPr lang="en-US" dirty="0"/>
          </a:p>
          <a:p>
            <a:r>
              <a:rPr lang="en-US" dirty="0"/>
              <a:t>S</a:t>
            </a:r>
            <a:r>
              <a:rPr dirty="0"/>
              <a:t>earch</a:t>
            </a:r>
            <a:r>
              <a:rPr lang="en-US" dirty="0"/>
              <a:t>ing</a:t>
            </a:r>
            <a:r>
              <a:rPr dirty="0"/>
              <a:t> for W that minimizes this error function.</a:t>
            </a:r>
          </a:p>
          <a:p>
            <a:r>
              <a:rPr dirty="0"/>
              <a:t>Initialize </a:t>
            </a:r>
            <a:r>
              <a:rPr lang="en-US" dirty="0"/>
              <a:t>and update </a:t>
            </a:r>
            <a:r>
              <a:rPr dirty="0"/>
              <a:t>the W matrix appropriately to minimize the error.</a:t>
            </a:r>
          </a:p>
          <a:p>
            <a:r>
              <a:rPr dirty="0"/>
              <a:t>Allows correlation between all locations, even if they are not close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F9580C-02C5-4782-823D-C8407F86D5DA}"/>
                  </a:ext>
                </a:extLst>
              </p:cNvPr>
              <p:cNvSpPr txBox="1"/>
              <p:nvPr/>
            </p:nvSpPr>
            <p:spPr>
              <a:xfrm>
                <a:off x="444215" y="1814675"/>
                <a:ext cx="4153573" cy="856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F9580C-02C5-4782-823D-C8407F86D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15" y="1814675"/>
                <a:ext cx="4153573" cy="856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Shape 1082">
            <a:extLst>
              <a:ext uri="{FF2B5EF4-FFF2-40B4-BE49-F238E27FC236}">
                <a16:creationId xmlns:a16="http://schemas.microsoft.com/office/drawing/2014/main" id="{5091E3F3-D6AD-42A9-B5D3-CAA0AD607E8F}"/>
              </a:ext>
            </a:extLst>
          </p:cNvPr>
          <p:cNvSpPr/>
          <p:nvPr/>
        </p:nvSpPr>
        <p:spPr>
          <a:xfrm rot="5400000" flipH="1" flipV="1">
            <a:off x="2006519" y="3128199"/>
            <a:ext cx="1329062" cy="43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59" name="Shape 1082">
            <a:extLst>
              <a:ext uri="{FF2B5EF4-FFF2-40B4-BE49-F238E27FC236}">
                <a16:creationId xmlns:a16="http://schemas.microsoft.com/office/drawing/2014/main" id="{03FD2A95-C059-45D0-B6C3-F9BA179EF322}"/>
              </a:ext>
            </a:extLst>
          </p:cNvPr>
          <p:cNvSpPr/>
          <p:nvPr/>
        </p:nvSpPr>
        <p:spPr>
          <a:xfrm rot="5400000" flipH="1">
            <a:off x="3486264" y="3012941"/>
            <a:ext cx="1352599" cy="711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DAAD72-0B5D-43EC-8C1F-F234CF87140B}"/>
              </a:ext>
            </a:extLst>
          </p:cNvPr>
          <p:cNvSpPr txBox="1"/>
          <p:nvPr/>
        </p:nvSpPr>
        <p:spPr>
          <a:xfrm>
            <a:off x="-35" y="3851649"/>
            <a:ext cx="244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sz="1400" dirty="0"/>
              <a:t>actual temperature change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0BA7BC-FD09-46B1-B28D-0A1B24CBE40B}"/>
              </a:ext>
            </a:extLst>
          </p:cNvPr>
          <p:cNvSpPr txBox="1"/>
          <p:nvPr/>
        </p:nvSpPr>
        <p:spPr>
          <a:xfrm>
            <a:off x="4525281" y="3891246"/>
            <a:ext cx="1446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sz="1400" dirty="0"/>
              <a:t>predicted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56A25E-0143-4795-9369-2A75C8BEE7E8}"/>
                  </a:ext>
                </a:extLst>
              </p:cNvPr>
              <p:cNvSpPr txBox="1"/>
              <p:nvPr/>
            </p:nvSpPr>
            <p:spPr>
              <a:xfrm>
                <a:off x="735127" y="4421379"/>
                <a:ext cx="3571747" cy="67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56A25E-0143-4795-9369-2A75C8BEE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7" y="4421379"/>
                <a:ext cx="3571747" cy="671146"/>
              </a:xfrm>
              <a:prstGeom prst="rect">
                <a:avLst/>
              </a:prstGeom>
              <a:blipFill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D4F365E-E269-42A8-93EE-BD6ABC73A149}"/>
              </a:ext>
            </a:extLst>
          </p:cNvPr>
          <p:cNvSpPr txBox="1"/>
          <p:nvPr/>
        </p:nvSpPr>
        <p:spPr>
          <a:xfrm>
            <a:off x="7692459" y="1153092"/>
            <a:ext cx="3455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Generalized heat equation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Shape 1082">
            <a:extLst>
              <a:ext uri="{FF2B5EF4-FFF2-40B4-BE49-F238E27FC236}">
                <a16:creationId xmlns:a16="http://schemas.microsoft.com/office/drawing/2014/main" id="{C19C4E76-2FF6-2B03-E9E1-B6047B8D6D4C}"/>
              </a:ext>
            </a:extLst>
          </p:cNvPr>
          <p:cNvSpPr/>
          <p:nvPr/>
        </p:nvSpPr>
        <p:spPr>
          <a:xfrm rot="5400000" flipH="1" flipV="1">
            <a:off x="9933395" y="3652109"/>
            <a:ext cx="2172241" cy="193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6C1E8-EED9-B92D-9863-840C49CCCE35}"/>
              </a:ext>
            </a:extLst>
          </p:cNvPr>
          <p:cNvSpPr txBox="1"/>
          <p:nvPr/>
        </p:nvSpPr>
        <p:spPr>
          <a:xfrm>
            <a:off x="7400763" y="3563614"/>
            <a:ext cx="2688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sz="1400" dirty="0"/>
              <a:t>Generalized interaction matrix</a:t>
            </a:r>
          </a:p>
          <a:p>
            <a:r>
              <a:rPr sz="1400" dirty="0"/>
              <a:t>(influence of position j on </a:t>
            </a:r>
            <a:r>
              <a:rPr sz="1400" dirty="0" err="1"/>
              <a:t>i</a:t>
            </a:r>
            <a:r>
              <a:rPr sz="1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57F10-9AB2-E7F1-4555-B2B0F59A12F4}"/>
              </a:ext>
            </a:extLst>
          </p:cNvPr>
          <p:cNvSpPr txBox="1"/>
          <p:nvPr/>
        </p:nvSpPr>
        <p:spPr>
          <a:xfrm>
            <a:off x="7440999" y="4657293"/>
            <a:ext cx="364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r>
              <a:rPr sz="1600" dirty="0"/>
              <a:t>Temperature at location j at time t</a:t>
            </a:r>
          </a:p>
        </p:txBody>
      </p:sp>
    </p:spTree>
    <p:extLst>
      <p:ext uri="{BB962C8B-B14F-4D97-AF65-F5344CB8AC3E}">
        <p14:creationId xmlns:p14="http://schemas.microsoft.com/office/powerpoint/2010/main" val="74662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5A168-6261-4B60-AD96-CE66BD7CD33C}"/>
              </a:ext>
            </a:extLst>
          </p:cNvPr>
          <p:cNvSpPr/>
          <p:nvPr/>
        </p:nvSpPr>
        <p:spPr>
          <a:xfrm>
            <a:off x="3267651" y="4624329"/>
            <a:ext cx="1723291" cy="54402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537CFE-744F-4EE0-A772-74188436F178}"/>
              </a:ext>
            </a:extLst>
          </p:cNvPr>
          <p:cNvSpPr/>
          <p:nvPr/>
        </p:nvSpPr>
        <p:spPr>
          <a:xfrm>
            <a:off x="3229789" y="2885920"/>
            <a:ext cx="981291" cy="761712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DE3952-1FCC-42DD-BABF-E5A0E07B0FD2}"/>
              </a:ext>
            </a:extLst>
          </p:cNvPr>
          <p:cNvSpPr/>
          <p:nvPr/>
        </p:nvSpPr>
        <p:spPr>
          <a:xfrm>
            <a:off x="3267651" y="3727584"/>
            <a:ext cx="2326341" cy="761712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Method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368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F9580C-02C5-4782-823D-C8407F86D5DA}"/>
                  </a:ext>
                </a:extLst>
              </p:cNvPr>
              <p:cNvSpPr txBox="1"/>
              <p:nvPr/>
            </p:nvSpPr>
            <p:spPr>
              <a:xfrm>
                <a:off x="444215" y="1814675"/>
                <a:ext cx="4153573" cy="856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F9580C-02C5-4782-823D-C8407F86D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15" y="1814675"/>
                <a:ext cx="4153573" cy="856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63AEA7-20B4-41D3-8E1D-E09003E9F280}"/>
                  </a:ext>
                </a:extLst>
              </p:cNvPr>
              <p:cNvSpPr txBox="1"/>
              <p:nvPr/>
            </p:nvSpPr>
            <p:spPr>
              <a:xfrm>
                <a:off x="639333" y="2921406"/>
                <a:ext cx="3571747" cy="67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63AEA7-20B4-41D3-8E1D-E09003E9F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3" y="2921406"/>
                <a:ext cx="3571747" cy="671146"/>
              </a:xfrm>
              <a:prstGeom prst="rect">
                <a:avLst/>
              </a:prstGeom>
              <a:blipFill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C4C993-43B8-4C3D-AAF5-A5AE8F6D96E1}"/>
                  </a:ext>
                </a:extLst>
              </p:cNvPr>
              <p:cNvSpPr txBox="1"/>
              <p:nvPr/>
            </p:nvSpPr>
            <p:spPr>
              <a:xfrm>
                <a:off x="1922602" y="3733491"/>
                <a:ext cx="3671390" cy="698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C4C993-43B8-4C3D-AAF5-A5AE8F6D9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02" y="3733491"/>
                <a:ext cx="3671390" cy="698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8303F-BE74-45BB-BA91-60B1C7D45B20}"/>
                  </a:ext>
                </a:extLst>
              </p:cNvPr>
              <p:cNvSpPr txBox="1"/>
              <p:nvPr/>
            </p:nvSpPr>
            <p:spPr>
              <a:xfrm>
                <a:off x="1922602" y="4655108"/>
                <a:ext cx="3068340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8303F-BE74-45BB-BA91-60B1C7D45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02" y="4655108"/>
                <a:ext cx="3068340" cy="377411"/>
              </a:xfrm>
              <a:prstGeom prst="rect">
                <a:avLst/>
              </a:prstGeom>
              <a:blipFill>
                <a:blip r:embed="rId5"/>
                <a:stretch>
                  <a:fillRect r="-1984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7D6F71-ABBF-4935-A9BA-064C24BF1B2F}"/>
                  </a:ext>
                </a:extLst>
              </p:cNvPr>
              <p:cNvSpPr txBox="1"/>
              <p:nvPr/>
            </p:nvSpPr>
            <p:spPr>
              <a:xfrm>
                <a:off x="9411768" y="1766176"/>
                <a:ext cx="1759776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7D6F71-ABBF-4935-A9BA-064C24BF1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768" y="1766176"/>
                <a:ext cx="1759776" cy="7817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57E51-E066-4B55-B73E-FACD52630A3F}"/>
                  </a:ext>
                </a:extLst>
              </p:cNvPr>
              <p:cNvSpPr txBox="1"/>
              <p:nvPr/>
            </p:nvSpPr>
            <p:spPr>
              <a:xfrm>
                <a:off x="9501331" y="3025494"/>
                <a:ext cx="1488549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57E51-E066-4B55-B73E-FACD52630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331" y="3025494"/>
                <a:ext cx="1488549" cy="7817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F8EA8A-155A-4E1D-B62D-C047269C4F3D}"/>
                  </a:ext>
                </a:extLst>
              </p:cNvPr>
              <p:cNvSpPr txBox="1"/>
              <p:nvPr/>
            </p:nvSpPr>
            <p:spPr>
              <a:xfrm>
                <a:off x="9699554" y="2558613"/>
                <a:ext cx="1208921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F8EA8A-155A-4E1D-B62D-C047269C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554" y="2558613"/>
                <a:ext cx="1208921" cy="266035"/>
              </a:xfrm>
              <a:prstGeom prst="rect">
                <a:avLst/>
              </a:prstGeom>
              <a:blipFill>
                <a:blip r:embed="rId8"/>
                <a:stretch>
                  <a:fillRect l="-4040" b="-27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197FEF-1CD3-4CF9-AC0E-8ED9D7F4D55A}"/>
              </a:ext>
            </a:extLst>
          </p:cNvPr>
          <p:cNvSpPr/>
          <p:nvPr/>
        </p:nvSpPr>
        <p:spPr>
          <a:xfrm>
            <a:off x="9312846" y="1622473"/>
            <a:ext cx="1913104" cy="239120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Shape 1082">
            <a:extLst>
              <a:ext uri="{FF2B5EF4-FFF2-40B4-BE49-F238E27FC236}">
                <a16:creationId xmlns:a16="http://schemas.microsoft.com/office/drawing/2014/main" id="{2AAB8815-DCCC-4B99-BCD4-A9DE563070B4}"/>
              </a:ext>
            </a:extLst>
          </p:cNvPr>
          <p:cNvSpPr/>
          <p:nvPr/>
        </p:nvSpPr>
        <p:spPr>
          <a:xfrm rot="10800000" flipV="1">
            <a:off x="4370628" y="2374407"/>
            <a:ext cx="1851645" cy="92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5801-297B-4326-97F2-37878EF0B864}"/>
                  </a:ext>
                </a:extLst>
              </p:cNvPr>
              <p:cNvSpPr txBox="1"/>
              <p:nvPr/>
            </p:nvSpPr>
            <p:spPr>
              <a:xfrm>
                <a:off x="4675847" y="1978848"/>
                <a:ext cx="3497148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such that E decreases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5801-297B-4326-97F2-37878EF0B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47" y="1978848"/>
                <a:ext cx="3497148" cy="325089"/>
              </a:xfrm>
              <a:prstGeom prst="rect">
                <a:avLst/>
              </a:prstGeom>
              <a:blipFill>
                <a:blip r:embed="rId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hape 1082">
            <a:extLst>
              <a:ext uri="{FF2B5EF4-FFF2-40B4-BE49-F238E27FC236}">
                <a16:creationId xmlns:a16="http://schemas.microsoft.com/office/drawing/2014/main" id="{E7A5BFD9-F0E1-4735-9AB7-31BD5D5A9942}"/>
              </a:ext>
            </a:extLst>
          </p:cNvPr>
          <p:cNvSpPr/>
          <p:nvPr/>
        </p:nvSpPr>
        <p:spPr>
          <a:xfrm rot="10800000">
            <a:off x="5782476" y="4112651"/>
            <a:ext cx="1913103" cy="594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A023CC-E001-4787-BAF5-2A121C9CC9FF}"/>
                  </a:ext>
                </a:extLst>
              </p:cNvPr>
              <p:cNvSpPr txBox="1"/>
              <p:nvPr/>
            </p:nvSpPr>
            <p:spPr>
              <a:xfrm>
                <a:off x="5841124" y="4892623"/>
                <a:ext cx="4322393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Secondary change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𝑖𝑗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→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𝑖𝑖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)</m:t>
                    </m:r>
                  </m:oMath>
                </a14:m>
                <a:endParaRPr lang="en-US" altLang="ko-KR" sz="1600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A023CC-E001-4787-BAF5-2A121C9CC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24" y="4892623"/>
                <a:ext cx="4322393" cy="358368"/>
              </a:xfrm>
              <a:prstGeom prst="rect">
                <a:avLst/>
              </a:prstGeom>
              <a:blipFill>
                <a:blip r:embed="rId10"/>
                <a:stretch>
                  <a:fillRect t="-1724" b="-2069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45A737-2725-1D83-155A-BFBF241D5A39}"/>
              </a:ext>
            </a:extLst>
          </p:cNvPr>
          <p:cNvSpPr txBox="1"/>
          <p:nvPr/>
        </p:nvSpPr>
        <p:spPr>
          <a:xfrm>
            <a:off x="486383" y="5386041"/>
            <a:ext cx="10602109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Take the square of the difference between both sides as the error function</a:t>
            </a:r>
            <a:endParaRPr lang="en-US" dirty="0"/>
          </a:p>
          <a:p>
            <a:r>
              <a:rPr lang="en-US" dirty="0"/>
              <a:t>S</a:t>
            </a:r>
            <a:r>
              <a:rPr dirty="0"/>
              <a:t>earch</a:t>
            </a:r>
            <a:r>
              <a:rPr lang="en-US" dirty="0"/>
              <a:t>ing</a:t>
            </a:r>
            <a:r>
              <a:rPr dirty="0"/>
              <a:t> for W that minimizes this error function.</a:t>
            </a:r>
          </a:p>
          <a:p>
            <a:r>
              <a:rPr dirty="0"/>
              <a:t>Initialize </a:t>
            </a:r>
            <a:r>
              <a:rPr lang="en-US" dirty="0"/>
              <a:t>and update </a:t>
            </a:r>
            <a:r>
              <a:rPr dirty="0"/>
              <a:t>the W matrix appropriately to minimize the error.</a:t>
            </a:r>
          </a:p>
          <a:p>
            <a:r>
              <a:rPr dirty="0"/>
              <a:t>Allows correlation between all locations, even if they are not close</a:t>
            </a:r>
          </a:p>
        </p:txBody>
      </p:sp>
    </p:spTree>
    <p:extLst>
      <p:ext uri="{BB962C8B-B14F-4D97-AF65-F5344CB8AC3E}">
        <p14:creationId xmlns:p14="http://schemas.microsoft.com/office/powerpoint/2010/main" val="167062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015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Flow analysis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t>Influence of each region achieved through optimization</a:t>
            </a:r>
          </a:p>
          <a:p>
            <a:r>
              <a:t>Left: Total influence (sensitivity) from temperatures in other regions</a:t>
            </a:r>
          </a:p>
          <a:p>
            <a:r>
              <a:t>Right: Total influence on temperature of different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094762-B110-4C9A-A56C-B1A245C0C7C3}"/>
                  </a:ext>
                </a:extLst>
              </p:cNvPr>
              <p:cNvSpPr txBox="1"/>
              <p:nvPr/>
            </p:nvSpPr>
            <p:spPr>
              <a:xfrm>
                <a:off x="1327169" y="974720"/>
                <a:ext cx="3285451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𝑖𝑛𝑓𝑙𝑜𝑤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094762-B110-4C9A-A56C-B1A245C0C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69" y="974720"/>
                <a:ext cx="3285451" cy="781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855A4-A9BF-45C0-B8C1-F2F4D3F03AEC}"/>
                  </a:ext>
                </a:extLst>
              </p:cNvPr>
              <p:cNvSpPr txBox="1"/>
              <p:nvPr/>
            </p:nvSpPr>
            <p:spPr>
              <a:xfrm>
                <a:off x="7300736" y="974720"/>
                <a:ext cx="3617464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𝑜𝑢𝑡𝑓𝑙𝑜𝑤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855A4-A9BF-45C0-B8C1-F2F4D3F0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6" y="974720"/>
                <a:ext cx="3617464" cy="781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6C03EB9C-1393-46A0-A249-8271AA7A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20181" r="12477" b="20071"/>
          <a:stretch/>
        </p:blipFill>
        <p:spPr>
          <a:xfrm>
            <a:off x="6250044" y="1955786"/>
            <a:ext cx="5883178" cy="22494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1F1E06-154E-4B2A-872C-36980EA3E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19977" r="12755" b="20403"/>
          <a:stretch/>
        </p:blipFill>
        <p:spPr>
          <a:xfrm>
            <a:off x="145082" y="1956009"/>
            <a:ext cx="5855382" cy="22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AC239E5-EBD7-45BB-A502-F06D1EC20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19977" r="12755" b="20403"/>
          <a:stretch/>
        </p:blipFill>
        <p:spPr>
          <a:xfrm>
            <a:off x="145082" y="1956009"/>
            <a:ext cx="5855382" cy="2249206"/>
          </a:xfrm>
          <a:prstGeom prst="rect">
            <a:avLst/>
          </a:prstGeom>
        </p:spPr>
      </p:pic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1015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Flow analysis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t>Influence of each region achieved through optimization</a:t>
            </a:r>
          </a:p>
          <a:p>
            <a:r>
              <a:t>Left: Total influence (sensitivity) from temperatures in other regions</a:t>
            </a:r>
          </a:p>
          <a:p>
            <a:r>
              <a:t>Right: Total influence on temperature of different regions</a:t>
            </a:r>
          </a:p>
          <a:p>
            <a:r>
              <a:t>Similar to the ENSO pattern found in existing climate-related studies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0B810F-6201-4B9E-9C19-35F7E7F6A9F3}"/>
              </a:ext>
            </a:extLst>
          </p:cNvPr>
          <p:cNvSpPr/>
          <p:nvPr/>
        </p:nvSpPr>
        <p:spPr>
          <a:xfrm>
            <a:off x="2141455" y="2967293"/>
            <a:ext cx="953589" cy="565945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B10677-06F4-4FF8-A450-9AC7E815DADE}"/>
              </a:ext>
            </a:extLst>
          </p:cNvPr>
          <p:cNvGrpSpPr/>
          <p:nvPr/>
        </p:nvGrpSpPr>
        <p:grpSpPr>
          <a:xfrm>
            <a:off x="6278493" y="1968345"/>
            <a:ext cx="5764287" cy="2193846"/>
            <a:chOff x="6153926" y="1951698"/>
            <a:chExt cx="5764287" cy="21938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382871F-1BBD-4D47-B87F-382F39E15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8" t="20439" r="13225" b="20856"/>
            <a:stretch/>
          </p:blipFill>
          <p:spPr>
            <a:xfrm>
              <a:off x="6153926" y="1951698"/>
              <a:ext cx="5764287" cy="2193846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CFC474B-1DCE-433C-B744-5B00CEDA7A6D}"/>
                </a:ext>
              </a:extLst>
            </p:cNvPr>
            <p:cNvSpPr/>
            <p:nvPr/>
          </p:nvSpPr>
          <p:spPr>
            <a:xfrm>
              <a:off x="9969951" y="3075944"/>
              <a:ext cx="1441430" cy="33810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New picture">
            <a:extLst>
              <a:ext uri="{FF2B5EF4-FFF2-40B4-BE49-F238E27FC236}">
                <a16:creationId xmlns:a16="http://schemas.microsoft.com/office/drawing/2014/main" id="{E8D372CE-C00C-4402-B670-FDB81A13C46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43177" y="4437894"/>
            <a:ext cx="3999604" cy="1993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872922-D341-48C2-AC27-AE1E6FC68D99}"/>
                  </a:ext>
                </a:extLst>
              </p:cNvPr>
              <p:cNvSpPr txBox="1"/>
              <p:nvPr/>
            </p:nvSpPr>
            <p:spPr>
              <a:xfrm>
                <a:off x="1327169" y="974720"/>
                <a:ext cx="3285451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𝑖𝑛𝑓𝑙𝑜𝑤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872922-D341-48C2-AC27-AE1E6FC6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69" y="974720"/>
                <a:ext cx="3285451" cy="7817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1DA43-7F77-432E-9F87-4A11F8ACF6AF}"/>
                  </a:ext>
                </a:extLst>
              </p:cNvPr>
              <p:cNvSpPr txBox="1"/>
              <p:nvPr/>
            </p:nvSpPr>
            <p:spPr>
              <a:xfrm>
                <a:off x="7300736" y="974720"/>
                <a:ext cx="3617464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𝑜𝑢𝑡𝑓𝑙𝑜𝑤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1DA43-7F77-432E-9F87-4A11F8ACF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6" y="974720"/>
                <a:ext cx="3617464" cy="7817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48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37A7E6-0AC0-4AB7-B11A-C302E2D7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5" y="990459"/>
            <a:ext cx="4460308" cy="4460308"/>
          </a:xfrm>
          <a:prstGeom prst="rect">
            <a:avLst/>
          </a:prstGeom>
        </p:spPr>
      </p:pic>
      <p:sp>
        <p:nvSpPr>
          <p:cNvPr id="6" name="Shape 178">
            <a:extLst>
              <a:ext uri="{FF2B5EF4-FFF2-40B4-BE49-F238E27FC236}">
                <a16:creationId xmlns:a16="http://schemas.microsoft.com/office/drawing/2014/main" id="{AFB1C411-6C18-48FC-9491-B8E5C31C23D8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8" name="Group 181">
            <a:extLst>
              <a:ext uri="{FF2B5EF4-FFF2-40B4-BE49-F238E27FC236}">
                <a16:creationId xmlns:a16="http://schemas.microsoft.com/office/drawing/2014/main" id="{3380B016-8718-447D-9562-73F69DBD456D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9" name="Shape 179">
              <a:extLst>
                <a:ext uri="{FF2B5EF4-FFF2-40B4-BE49-F238E27FC236}">
                  <a16:creationId xmlns:a16="http://schemas.microsoft.com/office/drawing/2014/main" id="{CAD40B0B-BBE6-44CD-920E-0B1C9A81B6A2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0" name="Shape 180">
              <a:extLst>
                <a:ext uri="{FF2B5EF4-FFF2-40B4-BE49-F238E27FC236}">
                  <a16:creationId xmlns:a16="http://schemas.microsoft.com/office/drawing/2014/main" id="{58786BC3-1A4F-42CA-B506-9D4BB57B4603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1" name="Shape 177">
            <a:extLst>
              <a:ext uri="{FF2B5EF4-FFF2-40B4-BE49-F238E27FC236}">
                <a16:creationId xmlns:a16="http://schemas.microsoft.com/office/drawing/2014/main" id="{DC8A7B7D-8A5F-48AC-ABF7-EFEAFB6BE044}"/>
              </a:ext>
            </a:extLst>
          </p:cNvPr>
          <p:cNvSpPr txBox="1"/>
          <p:nvPr/>
        </p:nvSpPr>
        <p:spPr>
          <a:xfrm>
            <a:off x="56344" y="105957"/>
            <a:ext cx="516166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Correlation of climate phenomena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44F91-467C-E130-4FDE-D147BFAE7911}"/>
              </a:ext>
            </a:extLst>
          </p:cNvPr>
          <p:cNvSpPr txBox="1"/>
          <p:nvPr/>
        </p:nvSpPr>
        <p:spPr>
          <a:xfrm>
            <a:off x="423753" y="5683366"/>
            <a:ext cx="1111645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dirty="0"/>
              <a:t>Climate phenomena in various regions of the world are connected to each other</a:t>
            </a:r>
          </a:p>
          <a:p>
            <a:r>
              <a:rPr lang="en-US" dirty="0"/>
              <a:t>Observing inter-regional climate correlation using data such as air and ocean temperature</a:t>
            </a:r>
          </a:p>
        </p:txBody>
      </p:sp>
    </p:spTree>
    <p:extLst>
      <p:ext uri="{BB962C8B-B14F-4D97-AF65-F5344CB8AC3E}">
        <p14:creationId xmlns:p14="http://schemas.microsoft.com/office/powerpoint/2010/main" val="3974599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Change of W as a function of distance</a:t>
            </a:r>
          </a:p>
          <a:p>
            <a:r>
              <a:rPr dirty="0"/>
              <a:t>It changes slightly from around 4,000km and rebounds above 10,000km</a:t>
            </a:r>
            <a:r>
              <a:rPr lang="en-US" dirty="0"/>
              <a:t>.</a:t>
            </a:r>
          </a:p>
          <a:p>
            <a:r>
              <a:rPr lang="en-US" dirty="0"/>
              <a:t>Consistent with other researches on teleconnection</a:t>
            </a:r>
            <a:endParaRPr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EF56BB-8DB9-47A9-8C14-9263714E5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17" y="1890129"/>
            <a:ext cx="5599872" cy="2523682"/>
          </a:xfrm>
          <a:prstGeom prst="rect">
            <a:avLst/>
          </a:prstGeom>
        </p:spPr>
      </p:pic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D5C6DD58-5023-4D4A-A140-D997B7911648}"/>
              </a:ext>
            </a:extLst>
          </p:cNvPr>
          <p:cNvSpPr/>
          <p:nvPr/>
        </p:nvSpPr>
        <p:spPr>
          <a:xfrm>
            <a:off x="5203372" y="2621280"/>
            <a:ext cx="1075509" cy="491960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Shape 178">
            <a:extLst>
              <a:ext uri="{FF2B5EF4-FFF2-40B4-BE49-F238E27FC236}">
                <a16:creationId xmlns:a16="http://schemas.microsoft.com/office/drawing/2014/main" id="{AC8BA4FD-E12C-47D3-9B79-9D21E643D1D6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23" name="Group 181">
            <a:extLst>
              <a:ext uri="{FF2B5EF4-FFF2-40B4-BE49-F238E27FC236}">
                <a16:creationId xmlns:a16="http://schemas.microsoft.com/office/drawing/2014/main" id="{E057B92A-C111-4343-89C3-604B161C72CD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24" name="Shape 179">
              <a:extLst>
                <a:ext uri="{FF2B5EF4-FFF2-40B4-BE49-F238E27FC236}">
                  <a16:creationId xmlns:a16="http://schemas.microsoft.com/office/drawing/2014/main" id="{C931C87D-0A13-4D16-B99A-43E601B0AA50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27" name="Shape 180">
              <a:extLst>
                <a:ext uri="{FF2B5EF4-FFF2-40B4-BE49-F238E27FC236}">
                  <a16:creationId xmlns:a16="http://schemas.microsoft.com/office/drawing/2014/main" id="{3A5124F4-D7F2-4894-8653-350CB4FB9B64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31" name="Shape 177">
            <a:extLst>
              <a:ext uri="{FF2B5EF4-FFF2-40B4-BE49-F238E27FC236}">
                <a16:creationId xmlns:a16="http://schemas.microsoft.com/office/drawing/2014/main" id="{ADB3FEC8-24EE-49D0-B7AF-EF99FE559B98}"/>
              </a:ext>
            </a:extLst>
          </p:cNvPr>
          <p:cNvSpPr txBox="1"/>
          <p:nvPr/>
        </p:nvSpPr>
        <p:spPr>
          <a:xfrm>
            <a:off x="56344" y="105957"/>
            <a:ext cx="21015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Flow analysis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E3FAF0-6C47-4D1E-B25D-1CB92A0AB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6" r="9241"/>
          <a:stretch/>
        </p:blipFill>
        <p:spPr>
          <a:xfrm>
            <a:off x="158549" y="1422327"/>
            <a:ext cx="5044823" cy="38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0E75079-9494-477C-A66D-7A4D817F46F9}"/>
              </a:ext>
            </a:extLst>
          </p:cNvPr>
          <p:cNvSpPr txBox="1"/>
          <p:nvPr/>
        </p:nvSpPr>
        <p:spPr>
          <a:xfrm>
            <a:off x="486383" y="5386041"/>
            <a:ext cx="106021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Top 500 of all connections over 7000km</a:t>
            </a:r>
          </a:p>
          <a:p>
            <a:r>
              <a:rPr dirty="0"/>
              <a:t>Macro flow</a:t>
            </a:r>
            <a:r>
              <a:rPr lang="en-US" dirty="0"/>
              <a:t>s: </a:t>
            </a:r>
            <a:r>
              <a:rPr dirty="0"/>
              <a:t> </a:t>
            </a:r>
            <a:r>
              <a:rPr lang="en-US" dirty="0"/>
              <a:t>We</a:t>
            </a:r>
            <a:r>
              <a:rPr dirty="0"/>
              <a:t>st coast of Africa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dirty="0"/>
              <a:t>Southeast Asia, Northeast Asia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dirty="0"/>
              <a:t>Western Europe</a:t>
            </a:r>
          </a:p>
          <a:p>
            <a:r>
              <a:rPr dirty="0"/>
              <a:t>Need for cross-validation with existing context on ocean current circulatio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22" name="Shape 178">
            <a:extLst>
              <a:ext uri="{FF2B5EF4-FFF2-40B4-BE49-F238E27FC236}">
                <a16:creationId xmlns:a16="http://schemas.microsoft.com/office/drawing/2014/main" id="{AC8BA4FD-E12C-47D3-9B79-9D21E643D1D6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23" name="Group 181">
            <a:extLst>
              <a:ext uri="{FF2B5EF4-FFF2-40B4-BE49-F238E27FC236}">
                <a16:creationId xmlns:a16="http://schemas.microsoft.com/office/drawing/2014/main" id="{E057B92A-C111-4343-89C3-604B161C72CD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24" name="Shape 179">
              <a:extLst>
                <a:ext uri="{FF2B5EF4-FFF2-40B4-BE49-F238E27FC236}">
                  <a16:creationId xmlns:a16="http://schemas.microsoft.com/office/drawing/2014/main" id="{C931C87D-0A13-4D16-B99A-43E601B0AA50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27" name="Shape 180">
              <a:extLst>
                <a:ext uri="{FF2B5EF4-FFF2-40B4-BE49-F238E27FC236}">
                  <a16:creationId xmlns:a16="http://schemas.microsoft.com/office/drawing/2014/main" id="{3A5124F4-D7F2-4894-8653-350CB4FB9B64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31" name="Shape 177">
            <a:extLst>
              <a:ext uri="{FF2B5EF4-FFF2-40B4-BE49-F238E27FC236}">
                <a16:creationId xmlns:a16="http://schemas.microsoft.com/office/drawing/2014/main" id="{ADB3FEC8-24EE-49D0-B7AF-EF99FE559B98}"/>
              </a:ext>
            </a:extLst>
          </p:cNvPr>
          <p:cNvSpPr txBox="1"/>
          <p:nvPr/>
        </p:nvSpPr>
        <p:spPr>
          <a:xfrm>
            <a:off x="56344" y="105957"/>
            <a:ext cx="21015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Flow analysis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4808D6-538C-40A9-841A-606300EE8395}"/>
              </a:ext>
            </a:extLst>
          </p:cNvPr>
          <p:cNvGrpSpPr/>
          <p:nvPr/>
        </p:nvGrpSpPr>
        <p:grpSpPr>
          <a:xfrm>
            <a:off x="523356" y="1251103"/>
            <a:ext cx="10620773" cy="4031816"/>
            <a:chOff x="523356" y="1251103"/>
            <a:chExt cx="10620773" cy="40318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D9BD27-DD77-4A2E-A6CE-61F4D2A47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4" t="20708" r="13041" b="20332"/>
            <a:stretch/>
          </p:blipFill>
          <p:spPr>
            <a:xfrm>
              <a:off x="523356" y="1251103"/>
              <a:ext cx="10620773" cy="4031816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401174B-B6E5-4EA4-A6B5-C9CC3E5B957B}"/>
                </a:ext>
              </a:extLst>
            </p:cNvPr>
            <p:cNvSpPr/>
            <p:nvPr/>
          </p:nvSpPr>
          <p:spPr>
            <a:xfrm>
              <a:off x="2035677" y="1841214"/>
              <a:ext cx="1071628" cy="102579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F457CF9-DBE4-4F52-9DD1-5411A0E54849}"/>
                </a:ext>
              </a:extLst>
            </p:cNvPr>
            <p:cNvSpPr/>
            <p:nvPr/>
          </p:nvSpPr>
          <p:spPr>
            <a:xfrm>
              <a:off x="5908431" y="3070066"/>
              <a:ext cx="703384" cy="666147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CC5A441-84AF-4167-9EED-E1911828E7B6}"/>
                </a:ext>
              </a:extLst>
            </p:cNvPr>
            <p:cNvSpPr/>
            <p:nvPr/>
          </p:nvSpPr>
          <p:spPr>
            <a:xfrm rot="19717379">
              <a:off x="2753993" y="3278627"/>
              <a:ext cx="412686" cy="1424726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751EBE6-9D9D-410E-8022-F68529084489}"/>
                </a:ext>
              </a:extLst>
            </p:cNvPr>
            <p:cNvSpPr/>
            <p:nvPr/>
          </p:nvSpPr>
          <p:spPr>
            <a:xfrm>
              <a:off x="6379423" y="2382473"/>
              <a:ext cx="703384" cy="66614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28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7FDDB074-E31E-4853-961B-9E98281F565D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623BB278-502A-41F2-839B-4A64B20DEC4F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CF03A099-BB7C-4FE5-AE56-29CE83E7E8CF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Summary</a:t>
              </a:r>
              <a:endParaRPr sz="2400" dirty="0"/>
            </a:p>
          </p:txBody>
        </p:sp>
        <p:sp>
          <p:nvSpPr>
            <p:cNvPr id="9" name="Shape 180">
              <a:extLst>
                <a:ext uri="{FF2B5EF4-FFF2-40B4-BE49-F238E27FC236}">
                  <a16:creationId xmlns:a16="http://schemas.microsoft.com/office/drawing/2014/main" id="{5BB401DF-004E-4AD2-BF1E-C4D00D5A525B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0" name="Shape 177">
            <a:extLst>
              <a:ext uri="{FF2B5EF4-FFF2-40B4-BE49-F238E27FC236}">
                <a16:creationId xmlns:a16="http://schemas.microsoft.com/office/drawing/2014/main" id="{D7C81B40-A827-46E3-91B6-ABC60BEE491C}"/>
              </a:ext>
            </a:extLst>
          </p:cNvPr>
          <p:cNvSpPr txBox="1"/>
          <p:nvPr/>
        </p:nvSpPr>
        <p:spPr>
          <a:xfrm>
            <a:off x="56344" y="105957"/>
            <a:ext cx="62914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cs typeface="Arial" panose="020B0604020202020204" pitchFamily="34" charset="0"/>
              </a:rPr>
              <a:t>Teleconnection Phenomena in Climate Networks</a:t>
            </a:r>
            <a:endParaRPr lang="en-US" altLang="ko-KR" sz="2400" dirty="0">
              <a:latin typeface="Helvetica" panose="020B0604020202020204" pitchFamily="34" charset="0"/>
              <a:ea typeface="서울남산체 M" panose="02020503020101020101" pitchFamily="18" charset="-127"/>
              <a:cs typeface="Helvetica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623A9-A64E-41A2-AAC4-4AC358984897}"/>
              </a:ext>
            </a:extLst>
          </p:cNvPr>
          <p:cNvSpPr/>
          <p:nvPr/>
        </p:nvSpPr>
        <p:spPr>
          <a:xfrm>
            <a:off x="200415" y="1232980"/>
            <a:ext cx="6701425" cy="273492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EEC6E-2CF6-44BE-A563-2906E4A953EC}"/>
              </a:ext>
            </a:extLst>
          </p:cNvPr>
          <p:cNvSpPr txBox="1"/>
          <p:nvPr/>
        </p:nvSpPr>
        <p:spPr>
          <a:xfrm>
            <a:off x="200415" y="1297064"/>
            <a:ext cx="6701425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sz="1400" dirty="0"/>
              <a:t>Teleconnection observation and analysis using sea surface temperature data</a:t>
            </a:r>
          </a:p>
          <a:p>
            <a:pPr>
              <a:lnSpc>
                <a:spcPct val="150000"/>
              </a:lnSpc>
            </a:pPr>
            <a:r>
              <a:rPr sz="1400" dirty="0"/>
              <a:t>Extract macroscopic patterns from sea level data through PCA analysis</a:t>
            </a:r>
          </a:p>
          <a:p>
            <a:pPr>
              <a:lnSpc>
                <a:spcPct val="150000"/>
              </a:lnSpc>
            </a:pPr>
            <a:r>
              <a:rPr sz="1400" dirty="0"/>
              <a:t>Analyzing correlations through generalized heat equations</a:t>
            </a:r>
          </a:p>
          <a:p>
            <a:pPr>
              <a:lnSpc>
                <a:spcPct val="150000"/>
              </a:lnSpc>
            </a:pPr>
            <a:r>
              <a:rPr sz="1400" dirty="0"/>
              <a:t>Building a network of influence through time series data of temperature</a:t>
            </a:r>
          </a:p>
          <a:p>
            <a:pPr>
              <a:lnSpc>
                <a:spcPct val="150000"/>
              </a:lnSpc>
            </a:pPr>
            <a:r>
              <a:rPr sz="1400" dirty="0"/>
              <a:t>Observe teleconnection patterns over distance</a:t>
            </a:r>
          </a:p>
          <a:p>
            <a:pPr>
              <a:lnSpc>
                <a:spcPct val="150000"/>
              </a:lnSpc>
            </a:pPr>
            <a:r>
              <a:rPr sz="1400" dirty="0"/>
              <a:t>Observation of climate correlations through analysis of influence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2C204-5A23-4AEF-8B7A-0759E764871B}"/>
              </a:ext>
            </a:extLst>
          </p:cNvPr>
          <p:cNvSpPr txBox="1"/>
          <p:nvPr/>
        </p:nvSpPr>
        <p:spPr>
          <a:xfrm>
            <a:off x="2827071" y="807882"/>
            <a:ext cx="3520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Summary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3023D2-5797-4E10-9147-834C3B100647}"/>
              </a:ext>
            </a:extLst>
          </p:cNvPr>
          <p:cNvSpPr/>
          <p:nvPr/>
        </p:nvSpPr>
        <p:spPr>
          <a:xfrm>
            <a:off x="7052153" y="1232980"/>
            <a:ext cx="5081069" cy="271099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AFD55-9191-4273-B8B3-D5376F463D36}"/>
              </a:ext>
            </a:extLst>
          </p:cNvPr>
          <p:cNvSpPr txBox="1"/>
          <p:nvPr/>
        </p:nvSpPr>
        <p:spPr>
          <a:xfrm>
            <a:off x="7052153" y="1206054"/>
            <a:ext cx="508106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sz="1600" dirty="0"/>
              <a:t>Climate correlation analysis at various time scales (</a:t>
            </a:r>
            <a:r>
              <a:rPr lang="en-US" sz="1600" dirty="0"/>
              <a:t> &gt;</a:t>
            </a:r>
            <a:r>
              <a:rPr sz="1600" dirty="0"/>
              <a:t>1 year</a:t>
            </a:r>
            <a:r>
              <a:rPr lang="en-US" sz="1600" dirty="0"/>
              <a:t>)</a:t>
            </a:r>
            <a:endParaRPr sz="1600" dirty="0"/>
          </a:p>
          <a:p>
            <a:r>
              <a:rPr sz="1600" dirty="0"/>
              <a:t>Applying analytical methodologies to air temperature data</a:t>
            </a:r>
          </a:p>
          <a:p>
            <a:r>
              <a:rPr sz="1600" dirty="0"/>
              <a:t>Comparison and integration of climate phenomena from atmospheric and ocean temperatur</a:t>
            </a:r>
            <a:r>
              <a:rPr lang="en-US" sz="1600" dirty="0"/>
              <a:t>e</a:t>
            </a:r>
            <a:endParaRPr sz="1600" dirty="0"/>
          </a:p>
          <a:p>
            <a:r>
              <a:rPr sz="1600" dirty="0"/>
              <a:t>Apply other methodologies such as percolation and eigenvector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05C119-B6DE-4A12-9208-93E1849DDE4B}"/>
              </a:ext>
            </a:extLst>
          </p:cNvPr>
          <p:cNvSpPr txBox="1"/>
          <p:nvPr/>
        </p:nvSpPr>
        <p:spPr>
          <a:xfrm>
            <a:off x="8457045" y="899566"/>
            <a:ext cx="1954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Future Works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A25106-17FF-4911-A89C-4035E921905F}"/>
              </a:ext>
            </a:extLst>
          </p:cNvPr>
          <p:cNvGrpSpPr/>
          <p:nvPr/>
        </p:nvGrpSpPr>
        <p:grpSpPr>
          <a:xfrm>
            <a:off x="200415" y="4329732"/>
            <a:ext cx="3945700" cy="1497851"/>
            <a:chOff x="523356" y="1251103"/>
            <a:chExt cx="10620773" cy="403181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E02D0C-173E-4C99-AE4F-BA29BD931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4" t="20708" r="13041" b="20332"/>
            <a:stretch/>
          </p:blipFill>
          <p:spPr>
            <a:xfrm>
              <a:off x="523356" y="1251103"/>
              <a:ext cx="10620773" cy="4031816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42EF3F-69E0-48FC-9F4D-4AC13172B7AF}"/>
                </a:ext>
              </a:extLst>
            </p:cNvPr>
            <p:cNvSpPr/>
            <p:nvPr/>
          </p:nvSpPr>
          <p:spPr>
            <a:xfrm>
              <a:off x="2035677" y="1841214"/>
              <a:ext cx="1071628" cy="102579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2DA537D-6BAC-451C-A2BB-1199AE322A84}"/>
                </a:ext>
              </a:extLst>
            </p:cNvPr>
            <p:cNvSpPr/>
            <p:nvPr/>
          </p:nvSpPr>
          <p:spPr>
            <a:xfrm>
              <a:off x="5908431" y="3070066"/>
              <a:ext cx="703384" cy="666147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80BC427-F54D-483F-8F0D-F559514A1C02}"/>
                </a:ext>
              </a:extLst>
            </p:cNvPr>
            <p:cNvSpPr/>
            <p:nvPr/>
          </p:nvSpPr>
          <p:spPr>
            <a:xfrm rot="19717379">
              <a:off x="2753993" y="3278627"/>
              <a:ext cx="412686" cy="1424726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AC74B6C-7E8A-4123-A229-5D3A58FD21BE}"/>
                </a:ext>
              </a:extLst>
            </p:cNvPr>
            <p:cNvSpPr/>
            <p:nvPr/>
          </p:nvSpPr>
          <p:spPr>
            <a:xfrm>
              <a:off x="6379423" y="2382473"/>
              <a:ext cx="703384" cy="66614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4A02D3-DE33-42F6-A5B1-A901F2C4174E}"/>
              </a:ext>
            </a:extLst>
          </p:cNvPr>
          <p:cNvSpPr txBox="1"/>
          <p:nvPr/>
        </p:nvSpPr>
        <p:spPr>
          <a:xfrm>
            <a:off x="78276" y="5924757"/>
            <a:ext cx="8135678" cy="646331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dirty="0"/>
              <a:t>This study was conducted with support from the LAMP project of the National Research Foundation of Korea.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7D89648-C126-435C-8D5C-F4B848FA7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2329" r="13040" b="28030"/>
          <a:stretch/>
        </p:blipFill>
        <p:spPr>
          <a:xfrm>
            <a:off x="8282255" y="4617950"/>
            <a:ext cx="3709330" cy="16780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0C7E711-0CC9-4666-8334-F59BC32A5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25436" r="17737" b="24482"/>
          <a:stretch/>
        </p:blipFill>
        <p:spPr>
          <a:xfrm>
            <a:off x="4235945" y="4384264"/>
            <a:ext cx="3720110" cy="138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3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37A7E6-0AC0-4AB7-B11A-C302E2D7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5" y="990459"/>
            <a:ext cx="4460308" cy="4460308"/>
          </a:xfrm>
          <a:prstGeom prst="rect">
            <a:avLst/>
          </a:prstGeom>
        </p:spPr>
      </p:pic>
      <p:sp>
        <p:nvSpPr>
          <p:cNvPr id="6" name="Shape 178">
            <a:extLst>
              <a:ext uri="{FF2B5EF4-FFF2-40B4-BE49-F238E27FC236}">
                <a16:creationId xmlns:a16="http://schemas.microsoft.com/office/drawing/2014/main" id="{AFB1C411-6C18-48FC-9491-B8E5C31C23D8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8" name="Group 181">
            <a:extLst>
              <a:ext uri="{FF2B5EF4-FFF2-40B4-BE49-F238E27FC236}">
                <a16:creationId xmlns:a16="http://schemas.microsoft.com/office/drawing/2014/main" id="{3380B016-8718-447D-9562-73F69DBD456D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9" name="Shape 179">
              <a:extLst>
                <a:ext uri="{FF2B5EF4-FFF2-40B4-BE49-F238E27FC236}">
                  <a16:creationId xmlns:a16="http://schemas.microsoft.com/office/drawing/2014/main" id="{CAD40B0B-BBE6-44CD-920E-0B1C9A81B6A2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0" name="Shape 180">
              <a:extLst>
                <a:ext uri="{FF2B5EF4-FFF2-40B4-BE49-F238E27FC236}">
                  <a16:creationId xmlns:a16="http://schemas.microsoft.com/office/drawing/2014/main" id="{58786BC3-1A4F-42CA-B506-9D4BB57B4603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1" name="Shape 177">
            <a:extLst>
              <a:ext uri="{FF2B5EF4-FFF2-40B4-BE49-F238E27FC236}">
                <a16:creationId xmlns:a16="http://schemas.microsoft.com/office/drawing/2014/main" id="{DC8A7B7D-8A5F-48AC-ABF7-EFEAFB6BE044}"/>
              </a:ext>
            </a:extLst>
          </p:cNvPr>
          <p:cNvSpPr txBox="1"/>
          <p:nvPr/>
        </p:nvSpPr>
        <p:spPr>
          <a:xfrm>
            <a:off x="56344" y="105957"/>
            <a:ext cx="516166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Correlation of climate phenomena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C40998-C6F2-4DC5-97AE-C45113E79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50" y="927431"/>
            <a:ext cx="6039128" cy="4523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CAC564-E133-4167-848E-834F4658A90F}"/>
              </a:ext>
            </a:extLst>
          </p:cNvPr>
          <p:cNvSpPr txBox="1"/>
          <p:nvPr/>
        </p:nvSpPr>
        <p:spPr>
          <a:xfrm>
            <a:off x="423753" y="5683366"/>
            <a:ext cx="1111645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dirty="0"/>
              <a:t>Climate phenomena in various regions of the world are connected to each other</a:t>
            </a:r>
          </a:p>
          <a:p>
            <a:r>
              <a:rPr lang="en-US" dirty="0"/>
              <a:t>Observing inter-regional climate correlation using data such as air and ocean temperature</a:t>
            </a:r>
          </a:p>
        </p:txBody>
      </p:sp>
    </p:spTree>
    <p:extLst>
      <p:ext uri="{BB962C8B-B14F-4D97-AF65-F5344CB8AC3E}">
        <p14:creationId xmlns:p14="http://schemas.microsoft.com/office/powerpoint/2010/main" val="9480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9B2C14-349D-4DF9-AAC9-70FA4DA5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7" y="878670"/>
            <a:ext cx="5525264" cy="1593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1CEDD0-244A-41DC-BE73-632C22C0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03" y="2472141"/>
            <a:ext cx="5376097" cy="24088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EB087-AE55-4445-8543-63BBC0B7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0" y="2536876"/>
            <a:ext cx="4562603" cy="2718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7329E6-ECB2-453F-BECB-36939CA1A128}"/>
              </a:ext>
            </a:extLst>
          </p:cNvPr>
          <p:cNvSpPr txBox="1"/>
          <p:nvPr/>
        </p:nvSpPr>
        <p:spPr>
          <a:xfrm>
            <a:off x="230456" y="5353083"/>
            <a:ext cx="11731088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2019 Nature paper: Observing teleconnection in global precipitation data</a:t>
            </a:r>
          </a:p>
          <a:p>
            <a:r>
              <a:rPr dirty="0"/>
              <a:t>Synchronization analysis of intense rainfall events (ERE) where high rainfall is observed in a specific region</a:t>
            </a:r>
          </a:p>
          <a:p>
            <a:r>
              <a:rPr dirty="0"/>
              <a:t>Inter-regional correlation is measured through the number of times EREs in two regions occur</a:t>
            </a:r>
            <a:r>
              <a:rPr lang="en-US" dirty="0"/>
              <a:t> together</a:t>
            </a:r>
            <a:endParaRPr dirty="0"/>
          </a:p>
          <a:p>
            <a:r>
              <a:rPr dirty="0"/>
              <a:t>Many significant correlations are observed even at longer distance</a:t>
            </a:r>
            <a:r>
              <a:rPr lang="en-US" dirty="0"/>
              <a:t>s </a:t>
            </a:r>
            <a:r>
              <a:rPr lang="en-US" dirty="0">
                <a:sym typeface="Wingdings" panose="05000000000000000000" pitchFamily="2" charset="2"/>
              </a:rPr>
              <a:t>Teleconnection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F6CF20AC-0BA8-4531-801E-77ECD7381433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9" name="Group 181">
            <a:extLst>
              <a:ext uri="{FF2B5EF4-FFF2-40B4-BE49-F238E27FC236}">
                <a16:creationId xmlns:a16="http://schemas.microsoft.com/office/drawing/2014/main" id="{47DA2F73-AFA4-4888-8626-EAAF30BAC565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10" name="Shape 179">
              <a:extLst>
                <a:ext uri="{FF2B5EF4-FFF2-40B4-BE49-F238E27FC236}">
                  <a16:creationId xmlns:a16="http://schemas.microsoft.com/office/drawing/2014/main" id="{3E0099DC-2026-42D8-9618-55AE82C66A99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11" name="Shape 180">
              <a:extLst>
                <a:ext uri="{FF2B5EF4-FFF2-40B4-BE49-F238E27FC236}">
                  <a16:creationId xmlns:a16="http://schemas.microsoft.com/office/drawing/2014/main" id="{D70C82E3-0D2B-4A51-883F-57F0D3D0D92B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2" name="Shape 177">
            <a:extLst>
              <a:ext uri="{FF2B5EF4-FFF2-40B4-BE49-F238E27FC236}">
                <a16:creationId xmlns:a16="http://schemas.microsoft.com/office/drawing/2014/main" id="{CB77781B-913D-4972-AAC4-FE4E3409A45B}"/>
              </a:ext>
            </a:extLst>
          </p:cNvPr>
          <p:cNvSpPr txBox="1"/>
          <p:nvPr/>
        </p:nvSpPr>
        <p:spPr>
          <a:xfrm>
            <a:off x="56344" y="105957"/>
            <a:ext cx="58317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Previous researches on teleconnection</a:t>
            </a:r>
          </a:p>
        </p:txBody>
      </p:sp>
    </p:spTree>
    <p:extLst>
      <p:ext uri="{BB962C8B-B14F-4D97-AF65-F5344CB8AC3E}">
        <p14:creationId xmlns:p14="http://schemas.microsoft.com/office/powerpoint/2010/main" val="288532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7329E6-ECB2-453F-BECB-36939CA1A128}"/>
              </a:ext>
            </a:extLst>
          </p:cNvPr>
          <p:cNvSpPr txBox="1"/>
          <p:nvPr/>
        </p:nvSpPr>
        <p:spPr>
          <a:xfrm>
            <a:off x="230456" y="5353083"/>
            <a:ext cx="11731088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Synchronization frequency of EREs in distant regions</a:t>
            </a:r>
          </a:p>
          <a:p>
            <a:r>
              <a:rPr dirty="0"/>
              <a:t>The frequency of synchronization decreases as the distance increases</a:t>
            </a:r>
            <a:endParaRPr lang="en-US" dirty="0"/>
          </a:p>
          <a:p>
            <a:r>
              <a:rPr lang="en-US" dirty="0"/>
              <a:t>B</a:t>
            </a:r>
            <a:r>
              <a:rPr dirty="0"/>
              <a:t>ut increases again at the 2500 km boundary.</a:t>
            </a:r>
          </a:p>
          <a:p>
            <a:r>
              <a:rPr dirty="0"/>
              <a:t>Teleconnection phenomenon that occurs starting at 2500 km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93B4A1-5C1B-4914-A055-03F064AF5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2" y="1016686"/>
            <a:ext cx="9517828" cy="4289379"/>
          </a:xfrm>
          <a:prstGeom prst="rect">
            <a:avLst/>
          </a:prstGeom>
        </p:spPr>
      </p:pic>
      <p:sp>
        <p:nvSpPr>
          <p:cNvPr id="4" name="Shape 178">
            <a:extLst>
              <a:ext uri="{FF2B5EF4-FFF2-40B4-BE49-F238E27FC236}">
                <a16:creationId xmlns:a16="http://schemas.microsoft.com/office/drawing/2014/main" id="{7FDDB074-E31E-4853-961B-9E98281F565D}"/>
              </a:ext>
            </a:extLst>
          </p:cNvPr>
          <p:cNvSpPr/>
          <p:nvPr/>
        </p:nvSpPr>
        <p:spPr>
          <a:xfrm>
            <a:off x="10163517" y="1"/>
            <a:ext cx="2018744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623BB278-502A-41F2-839B-4A64B20DEC4F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CF03A099-BB7C-4FE5-AE56-29CE83E7E8CF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9" name="Shape 180">
              <a:extLst>
                <a:ext uri="{FF2B5EF4-FFF2-40B4-BE49-F238E27FC236}">
                  <a16:creationId xmlns:a16="http://schemas.microsoft.com/office/drawing/2014/main" id="{5BB401DF-004E-4AD2-BF1E-C4D00D5A525B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10" name="Shape 177">
            <a:extLst>
              <a:ext uri="{FF2B5EF4-FFF2-40B4-BE49-F238E27FC236}">
                <a16:creationId xmlns:a16="http://schemas.microsoft.com/office/drawing/2014/main" id="{D7C81B40-A827-46E3-91B6-ABC60BEE491C}"/>
              </a:ext>
            </a:extLst>
          </p:cNvPr>
          <p:cNvSpPr txBox="1"/>
          <p:nvPr/>
        </p:nvSpPr>
        <p:spPr>
          <a:xfrm>
            <a:off x="56344" y="105957"/>
            <a:ext cx="58317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Previous researches on teleconnection</a:t>
            </a:r>
          </a:p>
        </p:txBody>
      </p:sp>
    </p:spTree>
    <p:extLst>
      <p:ext uri="{BB962C8B-B14F-4D97-AF65-F5344CB8AC3E}">
        <p14:creationId xmlns:p14="http://schemas.microsoft.com/office/powerpoint/2010/main" val="320356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F4601AF-6A21-41AC-ADD2-CB4CF7F6490E}"/>
              </a:ext>
            </a:extLst>
          </p:cNvPr>
          <p:cNvSpPr txBox="1"/>
          <p:nvPr/>
        </p:nvSpPr>
        <p:spPr>
          <a:xfrm>
            <a:off x="494850" y="5164561"/>
            <a:ext cx="11467506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Observe climate phenomena occurring in the ocean through sea surface temperature data </a:t>
            </a:r>
            <a:endParaRPr lang="en-US" dirty="0"/>
          </a:p>
          <a:p>
            <a:r>
              <a:rPr lang="en-US" dirty="0"/>
              <a:t>Data source: </a:t>
            </a:r>
            <a:r>
              <a:rPr dirty="0"/>
              <a:t>National Oceanic and Atmospheric Administration (NOAA).</a:t>
            </a:r>
          </a:p>
          <a:p>
            <a:r>
              <a:rPr lang="en-US" dirty="0"/>
              <a:t>T</a:t>
            </a:r>
            <a:r>
              <a:rPr dirty="0"/>
              <a:t>emperature measurement data at monthly intervals (89x180) (1854-present).</a:t>
            </a:r>
          </a:p>
          <a:p>
            <a:r>
              <a:rPr dirty="0"/>
              <a:t>Cross-verified data based on various data accumulated through buoys, ships, etc.</a:t>
            </a:r>
          </a:p>
        </p:txBody>
      </p:sp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Dataset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30136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Sea-surface dataset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57DAA3-0D7A-489F-B60C-D6525CEB2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10688" r="10116" b="8975"/>
          <a:stretch/>
        </p:blipFill>
        <p:spPr>
          <a:xfrm>
            <a:off x="5647180" y="996325"/>
            <a:ext cx="5588861" cy="40495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DF07D3-F7BE-41A9-ACFE-1803D9A7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4" y="1140420"/>
            <a:ext cx="5159988" cy="36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7539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Raw data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CCB20B-E958-445B-8410-EB21D716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11" y="1422327"/>
            <a:ext cx="7176105" cy="28435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26DCDF-9810-40F3-945E-F90549A0A2E1}"/>
              </a:ext>
            </a:extLst>
          </p:cNvPr>
          <p:cNvSpPr txBox="1"/>
          <p:nvPr/>
        </p:nvSpPr>
        <p:spPr>
          <a:xfrm>
            <a:off x="486383" y="5386041"/>
            <a:ext cx="10602109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PCA analysis: Observe the distribution of temperature data for each location</a:t>
            </a:r>
            <a:r>
              <a:rPr lang="en-AT" dirty="0"/>
              <a:t> </a:t>
            </a:r>
            <a:r>
              <a:rPr lang="en-US" dirty="0"/>
              <a:t>at each time</a:t>
            </a:r>
            <a:endParaRPr dirty="0"/>
          </a:p>
          <a:p>
            <a:r>
              <a:rPr dirty="0"/>
              <a:t>Projection onto the top two principal axe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C14D7-30FC-4D7B-8964-2AC1A00A2E57}"/>
              </a:ext>
            </a:extLst>
          </p:cNvPr>
          <p:cNvSpPr txBox="1"/>
          <p:nvPr/>
        </p:nvSpPr>
        <p:spPr>
          <a:xfrm>
            <a:off x="1839606" y="4431336"/>
            <a:ext cx="394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dirty="0"/>
              <a:t> temperature data for N locations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dirty="0"/>
              <a:t> </a:t>
            </a:r>
            <a:r>
              <a:rPr lang="en-US" dirty="0"/>
              <a:t>T</a:t>
            </a:r>
            <a:r>
              <a:rPr dirty="0"/>
              <a:t> points in N dimensions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58565-A166-4CA9-AB3B-D6409C3489D3}"/>
              </a:ext>
            </a:extLst>
          </p:cNvPr>
          <p:cNvSpPr txBox="1"/>
          <p:nvPr/>
        </p:nvSpPr>
        <p:spPr>
          <a:xfrm>
            <a:off x="6127925" y="4187735"/>
            <a:ext cx="528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Projection onto the plane where N-dimensional points are best distinguished</a:t>
            </a:r>
          </a:p>
        </p:txBody>
      </p:sp>
    </p:spTree>
    <p:extLst>
      <p:ext uri="{BB962C8B-B14F-4D97-AF65-F5344CB8AC3E}">
        <p14:creationId xmlns:p14="http://schemas.microsoft.com/office/powerpoint/2010/main" val="269858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7539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Raw data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6DCDF-9810-40F3-945E-F90549A0A2E1}"/>
              </a:ext>
            </a:extLst>
          </p:cNvPr>
          <p:cNvSpPr txBox="1"/>
          <p:nvPr/>
        </p:nvSpPr>
        <p:spPr>
          <a:xfrm>
            <a:off x="486383" y="5386041"/>
            <a:ext cx="106021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Distribution on two principal axes obtained by PCA on raw data</a:t>
            </a:r>
          </a:p>
          <a:p>
            <a:r>
              <a:rPr dirty="0"/>
              <a:t>It is divided into 12 chunks representing each month.</a:t>
            </a:r>
          </a:p>
          <a:p>
            <a:r>
              <a:rPr dirty="0"/>
              <a:t>As time passes, the component of the second axis increases </a:t>
            </a:r>
            <a:r>
              <a:rPr lang="en-US" dirty="0">
                <a:sym typeface="Wingdings" panose="05000000000000000000" pitchFamily="2" charset="2"/>
              </a:rPr>
              <a:t> Global </a:t>
            </a:r>
            <a:r>
              <a:rPr dirty="0"/>
              <a:t>warming?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224EB7-F08A-488E-B392-B16D313CC90B}"/>
              </a:ext>
            </a:extLst>
          </p:cNvPr>
          <p:cNvSpPr txBox="1"/>
          <p:nvPr/>
        </p:nvSpPr>
        <p:spPr>
          <a:xfrm rot="5400000">
            <a:off x="5474250" y="2911146"/>
            <a:ext cx="110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Number of months elapsed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CD3CB-05EA-49D6-B261-109DD63C5450}"/>
              </a:ext>
            </a:extLst>
          </p:cNvPr>
          <p:cNvSpPr txBox="1"/>
          <p:nvPr/>
        </p:nvSpPr>
        <p:spPr>
          <a:xfrm rot="5400000">
            <a:off x="10710963" y="2911145"/>
            <a:ext cx="110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Month (0~11)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A820E6-8C53-4641-A2C8-0150D8B1B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6719" r="14749" b="2651"/>
          <a:stretch/>
        </p:blipFill>
        <p:spPr>
          <a:xfrm>
            <a:off x="579835" y="1223498"/>
            <a:ext cx="5342603" cy="36502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97E420-A6EB-4BA2-AC32-0685558D8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10151" r="16979" b="6140"/>
          <a:stretch/>
        </p:blipFill>
        <p:spPr>
          <a:xfrm>
            <a:off x="6383733" y="1340568"/>
            <a:ext cx="4800883" cy="35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8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8">
            <a:extLst>
              <a:ext uri="{FF2B5EF4-FFF2-40B4-BE49-F238E27FC236}">
                <a16:creationId xmlns:a16="http://schemas.microsoft.com/office/drawing/2014/main" id="{5BAE6D9A-8EC2-44A7-9C64-E3D1E1BCA405}"/>
              </a:ext>
            </a:extLst>
          </p:cNvPr>
          <p:cNvSpPr/>
          <p:nvPr/>
        </p:nvSpPr>
        <p:spPr>
          <a:xfrm>
            <a:off x="10784909" y="1"/>
            <a:ext cx="1397351" cy="71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0F6F1B5A-D561-41E9-9A5C-35D0EE2E30CC}"/>
              </a:ext>
            </a:extLst>
          </p:cNvPr>
          <p:cNvGrpSpPr/>
          <p:nvPr/>
        </p:nvGrpSpPr>
        <p:grpSpPr>
          <a:xfrm>
            <a:off x="-1" y="136667"/>
            <a:ext cx="12192002" cy="574534"/>
            <a:chOff x="0" y="136667"/>
            <a:chExt cx="13049258" cy="574534"/>
          </a:xfrm>
        </p:grpSpPr>
        <p:sp>
          <p:nvSpPr>
            <p:cNvPr id="6" name="Shape 179">
              <a:extLst>
                <a:ext uri="{FF2B5EF4-FFF2-40B4-BE49-F238E27FC236}">
                  <a16:creationId xmlns:a16="http://schemas.microsoft.com/office/drawing/2014/main" id="{727A21D2-8674-40D8-8764-DA20064D15DD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dirty="0"/>
                <a:t>Result</a:t>
              </a:r>
              <a:endParaRPr sz="2400" dirty="0"/>
            </a:p>
          </p:txBody>
        </p:sp>
        <p:sp>
          <p:nvSpPr>
            <p:cNvPr id="7" name="Shape 180">
              <a:extLst>
                <a:ext uri="{FF2B5EF4-FFF2-40B4-BE49-F238E27FC236}">
                  <a16:creationId xmlns:a16="http://schemas.microsoft.com/office/drawing/2014/main" id="{2B1066FF-0F1C-4CED-A6BF-763385FC757A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 dirty="0"/>
            </a:p>
          </p:txBody>
        </p:sp>
      </p:grpSp>
      <p:sp>
        <p:nvSpPr>
          <p:cNvPr id="8" name="Shape 177">
            <a:extLst>
              <a:ext uri="{FF2B5EF4-FFF2-40B4-BE49-F238E27FC236}">
                <a16:creationId xmlns:a16="http://schemas.microsoft.com/office/drawing/2014/main" id="{B510B35F-887F-4BD7-AA10-341C2EC1ED36}"/>
              </a:ext>
            </a:extLst>
          </p:cNvPr>
          <p:cNvSpPr txBox="1"/>
          <p:nvPr/>
        </p:nvSpPr>
        <p:spPr>
          <a:xfrm>
            <a:off x="56344" y="105957"/>
            <a:ext cx="27539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Raw data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6DCDF-9810-40F3-945E-F90549A0A2E1}"/>
              </a:ext>
            </a:extLst>
          </p:cNvPr>
          <p:cNvSpPr txBox="1"/>
          <p:nvPr/>
        </p:nvSpPr>
        <p:spPr>
          <a:xfrm>
            <a:off x="486383" y="5386041"/>
            <a:ext cx="1146344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dirty="0"/>
              <a:t>Top two principal component vectors from PCA analysis</a:t>
            </a:r>
          </a:p>
          <a:p>
            <a:r>
              <a:rPr dirty="0"/>
              <a:t>First vector: Temperature patterns that help distinguish between seasons (variance contribution 0.83)</a:t>
            </a:r>
          </a:p>
          <a:p>
            <a:r>
              <a:rPr dirty="0"/>
              <a:t>Second vector: </a:t>
            </a:r>
            <a:r>
              <a:rPr lang="en-US" dirty="0"/>
              <a:t>Clusters of temperature change</a:t>
            </a:r>
            <a:r>
              <a:rPr dirty="0"/>
              <a:t> (0.03)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8A1AB-244A-4403-AFD4-EF470C0278F5}"/>
              </a:ext>
            </a:extLst>
          </p:cNvPr>
          <p:cNvSpPr txBox="1"/>
          <p:nvPr/>
        </p:nvSpPr>
        <p:spPr>
          <a:xfrm>
            <a:off x="2099413" y="1289007"/>
            <a:ext cx="422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axis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8AE03C-DFAA-4FB6-B4C4-293D5A366F51}"/>
              </a:ext>
            </a:extLst>
          </p:cNvPr>
          <p:cNvSpPr txBox="1"/>
          <p:nvPr/>
        </p:nvSpPr>
        <p:spPr>
          <a:xfrm>
            <a:off x="8004469" y="1222272"/>
            <a:ext cx="12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nd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axis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3D09F5-3EF2-4146-95ED-788AE0A68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16367" r="13030" b="17172"/>
          <a:stretch/>
        </p:blipFill>
        <p:spPr>
          <a:xfrm>
            <a:off x="45650" y="2200022"/>
            <a:ext cx="5529305" cy="2259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062FE-F2EB-4BA1-911A-EE22F9BFD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t="16367" r="13135" b="17183"/>
          <a:stretch/>
        </p:blipFill>
        <p:spPr>
          <a:xfrm>
            <a:off x="6176267" y="2170585"/>
            <a:ext cx="5609573" cy="229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8390</TotalTime>
  <Words>1318</Words>
  <Application>Microsoft Office PowerPoint</Application>
  <PresentationFormat>Widescreen</PresentationFormat>
  <Paragraphs>210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DIN Condensed</vt:lpstr>
      <vt:lpstr>맑은 고딕</vt:lpstr>
      <vt:lpstr>나눔고딕</vt:lpstr>
      <vt:lpstr>서울남산체 B</vt:lpstr>
      <vt:lpstr>Arial</vt:lpstr>
      <vt:lpstr>Cambria Math</vt:lpstr>
      <vt:lpstr>Helvetica</vt:lpstr>
      <vt:lpstr>Wingdings</vt:lpstr>
      <vt:lpstr>Office 테마</vt:lpstr>
      <vt:lpstr>Teleconnection Phenomena in Climate Network via Sea Surface Temperature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대경 이</dc:creator>
  <cp:lastModifiedBy>Daekyung Lee</cp:lastModifiedBy>
  <cp:revision>168</cp:revision>
  <dcterms:created xsi:type="dcterms:W3CDTF">2023-12-12T00:09:39Z</dcterms:created>
  <dcterms:modified xsi:type="dcterms:W3CDTF">2025-11-24T11:20:47Z</dcterms:modified>
</cp:coreProperties>
</file>